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406" r:id="rId3"/>
    <p:sldId id="435" r:id="rId4"/>
    <p:sldId id="407" r:id="rId5"/>
    <p:sldId id="405" r:id="rId6"/>
    <p:sldId id="429" r:id="rId7"/>
    <p:sldId id="426" r:id="rId8"/>
    <p:sldId id="427" r:id="rId9"/>
    <p:sldId id="428" r:id="rId10"/>
    <p:sldId id="430" r:id="rId11"/>
    <p:sldId id="408" r:id="rId12"/>
    <p:sldId id="431" r:id="rId13"/>
    <p:sldId id="409" r:id="rId14"/>
    <p:sldId id="433" r:id="rId15"/>
    <p:sldId id="432" r:id="rId16"/>
    <p:sldId id="410" r:id="rId17"/>
    <p:sldId id="434" r:id="rId18"/>
    <p:sldId id="411" r:id="rId19"/>
    <p:sldId id="436" r:id="rId20"/>
    <p:sldId id="413" r:id="rId21"/>
    <p:sldId id="412" r:id="rId22"/>
    <p:sldId id="414" r:id="rId23"/>
    <p:sldId id="437" r:id="rId24"/>
    <p:sldId id="416" r:id="rId25"/>
    <p:sldId id="438" r:id="rId26"/>
    <p:sldId id="415" r:id="rId27"/>
    <p:sldId id="439" r:id="rId28"/>
    <p:sldId id="440" r:id="rId29"/>
    <p:sldId id="441" r:id="rId30"/>
    <p:sldId id="418" r:id="rId31"/>
    <p:sldId id="417" r:id="rId32"/>
    <p:sldId id="420" r:id="rId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00FF"/>
    <a:srgbClr val="FF9900"/>
    <a:srgbClr val="0D7198"/>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660"/>
  </p:normalViewPr>
  <p:slideViewPr>
    <p:cSldViewPr snapToGrid="0">
      <p:cViewPr varScale="1">
        <p:scale>
          <a:sx n="107" d="100"/>
          <a:sy n="107" d="100"/>
        </p:scale>
        <p:origin x="70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01D4AE-DBC1-45EA-ACFB-FF89398BFBFF}" type="datetimeFigureOut">
              <a:rPr lang="fr-FR" smtClean="0"/>
              <a:t>06/11/2025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491044-B0A3-4DCA-B91F-F4757303EB1A}" type="slidenum">
              <a:rPr lang="fr-FR" smtClean="0"/>
              <a:t>‹N°›</a:t>
            </a:fld>
            <a:endParaRPr lang="fr-FR"/>
          </a:p>
        </p:txBody>
      </p:sp>
    </p:spTree>
    <p:extLst>
      <p:ext uri="{BB962C8B-B14F-4D97-AF65-F5344CB8AC3E}">
        <p14:creationId xmlns:p14="http://schemas.microsoft.com/office/powerpoint/2010/main" val="2701909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E491044-B0A3-4DCA-B91F-F4757303EB1A}" type="slidenum">
              <a:rPr lang="fr-FR" smtClean="0"/>
              <a:t>1</a:t>
            </a:fld>
            <a:endParaRPr lang="fr-FR"/>
          </a:p>
        </p:txBody>
      </p:sp>
    </p:spTree>
    <p:extLst>
      <p:ext uri="{BB962C8B-B14F-4D97-AF65-F5344CB8AC3E}">
        <p14:creationId xmlns:p14="http://schemas.microsoft.com/office/powerpoint/2010/main" val="2533061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E491044-B0A3-4DCA-B91F-F4757303EB1A}" type="slidenum">
              <a:rPr lang="fr-FR" smtClean="0"/>
              <a:t>5</a:t>
            </a:fld>
            <a:endParaRPr lang="fr-FR"/>
          </a:p>
        </p:txBody>
      </p:sp>
    </p:spTree>
    <p:extLst>
      <p:ext uri="{BB962C8B-B14F-4D97-AF65-F5344CB8AC3E}">
        <p14:creationId xmlns:p14="http://schemas.microsoft.com/office/powerpoint/2010/main" val="3790568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C3DFFE-E83D-7522-5345-524F5F396DF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6025649-84D9-1404-AE6B-EA77132008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DDE0E9-6AF9-78F9-2735-7C420380CAD7}"/>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5" name="Espace réservé du pied de page 4">
            <a:extLst>
              <a:ext uri="{FF2B5EF4-FFF2-40B4-BE49-F238E27FC236}">
                <a16:creationId xmlns:a16="http://schemas.microsoft.com/office/drawing/2014/main" id="{E70D4652-7523-2C8A-B57A-DCF684104D4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DB8087-7D6A-78FC-9480-C85C0F0F9BEC}"/>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3398969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BEA748-D837-CA1F-D9B7-DA5174543CD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E32EC76-C148-DE2E-6265-950DC0E2CE9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AA9527-23DB-E25A-8FD0-D8109EEF6E8B}"/>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5" name="Espace réservé du pied de page 4">
            <a:extLst>
              <a:ext uri="{FF2B5EF4-FFF2-40B4-BE49-F238E27FC236}">
                <a16:creationId xmlns:a16="http://schemas.microsoft.com/office/drawing/2014/main" id="{3D7D2B56-7F59-F28D-A805-0810811F276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781F325-3D8F-E36B-64EA-FE749F559505}"/>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212364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1CDE55F-59B8-E0C1-C0DF-596E41F7A4F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DA90F92-E565-CD29-114E-A837B8C13C4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ACD07B4-1AA7-3FE6-FDE9-387391E961C9}"/>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5" name="Espace réservé du pied de page 4">
            <a:extLst>
              <a:ext uri="{FF2B5EF4-FFF2-40B4-BE49-F238E27FC236}">
                <a16:creationId xmlns:a16="http://schemas.microsoft.com/office/drawing/2014/main" id="{03DEAA21-EBE9-B299-4F15-FE470477893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CC4794F-2917-27D4-FE5C-4A58E5F27A59}"/>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2968290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DB6CD7-0F88-E8DF-6AFB-764F8FB3727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6A6CCB0-CD61-695F-607F-4BAAAC427FE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A83579D-20AB-2A21-2DE4-85D5599D7E35}"/>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5" name="Espace réservé du pied de page 4">
            <a:extLst>
              <a:ext uri="{FF2B5EF4-FFF2-40B4-BE49-F238E27FC236}">
                <a16:creationId xmlns:a16="http://schemas.microsoft.com/office/drawing/2014/main" id="{A751F109-5749-3E87-58EE-EF57F21BC82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9EDC3E-4914-8795-C393-CFA03F9ECE73}"/>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873588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DD0AD2-7163-2ECD-1F0B-710A0CD689C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06BE67C-010B-FD38-EBCC-91B0FD5FF7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270BD1F-E3EB-DF6C-16CC-B8A6A8056129}"/>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5" name="Espace réservé du pied de page 4">
            <a:extLst>
              <a:ext uri="{FF2B5EF4-FFF2-40B4-BE49-F238E27FC236}">
                <a16:creationId xmlns:a16="http://schemas.microsoft.com/office/drawing/2014/main" id="{DC14D5DD-2D14-CBF9-DEAA-957A36E471F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A9242AA-673E-EFF6-178A-08AE36459C30}"/>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3110209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608F6F-B28A-F6EF-1EC3-7BD8D8F7FA1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AE495E3-ECEF-64F0-CC6A-AACCC183ED4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C08C72-23DF-4C95-A911-BEDDD5040B7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0FD0011-4E8E-4B0F-F521-217E6FE99934}"/>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6" name="Espace réservé du pied de page 5">
            <a:extLst>
              <a:ext uri="{FF2B5EF4-FFF2-40B4-BE49-F238E27FC236}">
                <a16:creationId xmlns:a16="http://schemas.microsoft.com/office/drawing/2014/main" id="{DAC6487D-AC9C-EFA6-355D-F09278091B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C8AD92-47F7-4113-0828-3841A260E905}"/>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2712993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44AEAB-A48A-B884-67C6-0F51444B570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BE2DDC7-DC37-CC86-D0FF-0B2BF70C99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4430E1A-C55A-5815-7632-2F53EC9E4ED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0AB2CC-1A07-1A09-4862-52E953434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F7A5C2B-CE98-56FE-A8FA-7B0719CA8A0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D7460EC-5411-CA6F-0E69-80503D634719}"/>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8" name="Espace réservé du pied de page 7">
            <a:extLst>
              <a:ext uri="{FF2B5EF4-FFF2-40B4-BE49-F238E27FC236}">
                <a16:creationId xmlns:a16="http://schemas.microsoft.com/office/drawing/2014/main" id="{B41833C5-0A58-9283-84BF-CCEAA2B152F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A414CAD-C0EC-E806-9BA0-5A4877865DCF}"/>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2235760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33E285-A9A4-2EC0-3B1B-228A002B517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5875C27-6E53-8CD4-D3C5-9E6B0BC721F4}"/>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4" name="Espace réservé du pied de page 3">
            <a:extLst>
              <a:ext uri="{FF2B5EF4-FFF2-40B4-BE49-F238E27FC236}">
                <a16:creationId xmlns:a16="http://schemas.microsoft.com/office/drawing/2014/main" id="{0125AFB0-12FF-08F5-B296-8FC0AEE57DA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CA81921-F1CB-92A8-6DA7-0835CD28CCCA}"/>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2420738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9643D08-8CB1-82DA-68A3-F51A12DA9F23}"/>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3" name="Espace réservé du pied de page 2">
            <a:extLst>
              <a:ext uri="{FF2B5EF4-FFF2-40B4-BE49-F238E27FC236}">
                <a16:creationId xmlns:a16="http://schemas.microsoft.com/office/drawing/2014/main" id="{FD905362-DBB8-07E1-833D-C618FD1DAE9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687484C-15D9-B0C0-BED9-596C44C51DEA}"/>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21298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F4B7F3-E116-19AD-080B-DBC7814B8AB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9EAFEBD-EB34-D1C9-0C7B-F69AB070FE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9E4EF03-451B-EB98-9DB7-455505DAAE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22A345C-6D96-9E26-E9AD-8F37AFEE4ECF}"/>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6" name="Espace réservé du pied de page 5">
            <a:extLst>
              <a:ext uri="{FF2B5EF4-FFF2-40B4-BE49-F238E27FC236}">
                <a16:creationId xmlns:a16="http://schemas.microsoft.com/office/drawing/2014/main" id="{67580E19-27A3-4355-DE73-F5A91763CE1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86DC7B4-6C81-B972-3FD5-1B1ACF5B09BB}"/>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3435564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EC7E31-C4F4-8311-A635-CDD388B6447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15140C5-BAF9-5FC6-11A5-35C9CBB911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7BCB6B5-B423-F807-4299-6082E671A8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AF0CB52-E00C-230E-8765-A2402D63A9A7}"/>
              </a:ext>
            </a:extLst>
          </p:cNvPr>
          <p:cNvSpPr>
            <a:spLocks noGrp="1"/>
          </p:cNvSpPr>
          <p:nvPr>
            <p:ph type="dt" sz="half" idx="10"/>
          </p:nvPr>
        </p:nvSpPr>
        <p:spPr/>
        <p:txBody>
          <a:bodyPr/>
          <a:lstStyle/>
          <a:p>
            <a:fld id="{9BE8A70C-6D29-48EB-A9D5-13D45567B4D3}" type="datetimeFigureOut">
              <a:rPr lang="fr-FR" smtClean="0"/>
              <a:t>06/11/2025</a:t>
            </a:fld>
            <a:endParaRPr lang="fr-FR"/>
          </a:p>
        </p:txBody>
      </p:sp>
      <p:sp>
        <p:nvSpPr>
          <p:cNvPr id="6" name="Espace réservé du pied de page 5">
            <a:extLst>
              <a:ext uri="{FF2B5EF4-FFF2-40B4-BE49-F238E27FC236}">
                <a16:creationId xmlns:a16="http://schemas.microsoft.com/office/drawing/2014/main" id="{3DC9B36C-7EE4-120A-394A-B38466ACD26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31F65C1-9796-8684-0110-180D5142B576}"/>
              </a:ext>
            </a:extLst>
          </p:cNvPr>
          <p:cNvSpPr>
            <a:spLocks noGrp="1"/>
          </p:cNvSpPr>
          <p:nvPr>
            <p:ph type="sldNum" sz="quarter" idx="12"/>
          </p:nvPr>
        </p:nvSpPr>
        <p:spPr/>
        <p:txBody>
          <a:bodyPr/>
          <a:lstStyle/>
          <a:p>
            <a:fld id="{12DD997E-0A7E-4AE6-A847-7BB72393D59D}" type="slidenum">
              <a:rPr lang="fr-FR" smtClean="0"/>
              <a:t>‹N°›</a:t>
            </a:fld>
            <a:endParaRPr lang="fr-FR"/>
          </a:p>
        </p:txBody>
      </p:sp>
    </p:spTree>
    <p:extLst>
      <p:ext uri="{BB962C8B-B14F-4D97-AF65-F5344CB8AC3E}">
        <p14:creationId xmlns:p14="http://schemas.microsoft.com/office/powerpoint/2010/main" val="4261069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F4767F6-3CCD-B0BC-FF2A-D42CCBF216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ECA9AFF-E2A5-DD3B-AC42-6297F35D8F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CEFD528-17D2-2AE0-3EED-10E5A2DCA4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E8A70C-6D29-48EB-A9D5-13D45567B4D3}" type="datetimeFigureOut">
              <a:rPr lang="fr-FR" smtClean="0"/>
              <a:t>06/11/2025</a:t>
            </a:fld>
            <a:endParaRPr lang="fr-FR"/>
          </a:p>
        </p:txBody>
      </p:sp>
      <p:sp>
        <p:nvSpPr>
          <p:cNvPr id="5" name="Espace réservé du pied de page 4">
            <a:extLst>
              <a:ext uri="{FF2B5EF4-FFF2-40B4-BE49-F238E27FC236}">
                <a16:creationId xmlns:a16="http://schemas.microsoft.com/office/drawing/2014/main" id="{238D21A8-E880-9C08-5EED-5F5A373BA3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035B51A-3F5D-0042-6180-18DBE3FF02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DD997E-0A7E-4AE6-A847-7BB72393D59D}" type="slidenum">
              <a:rPr lang="fr-FR" smtClean="0"/>
              <a:t>‹N°›</a:t>
            </a:fld>
            <a:endParaRPr lang="fr-FR"/>
          </a:p>
        </p:txBody>
      </p:sp>
    </p:spTree>
    <p:extLst>
      <p:ext uri="{BB962C8B-B14F-4D97-AF65-F5344CB8AC3E}">
        <p14:creationId xmlns:p14="http://schemas.microsoft.com/office/powerpoint/2010/main" val="3374807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emf"/><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7.emf"/><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69429EA-1461-5E29-EEA3-E2FF5ED011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986" y="411995"/>
            <a:ext cx="2578613" cy="1060706"/>
          </a:xfrm>
          <a:prstGeom prst="rect">
            <a:avLst/>
          </a:prstGeom>
        </p:spPr>
      </p:pic>
      <p:sp>
        <p:nvSpPr>
          <p:cNvPr id="8" name="Sous-titre 2">
            <a:extLst>
              <a:ext uri="{FF2B5EF4-FFF2-40B4-BE49-F238E27FC236}">
                <a16:creationId xmlns:a16="http://schemas.microsoft.com/office/drawing/2014/main" id="{DCA56997-BE0E-B5D3-4FC2-AF1113A193C3}"/>
              </a:ext>
            </a:extLst>
          </p:cNvPr>
          <p:cNvSpPr txBox="1">
            <a:spLocks/>
          </p:cNvSpPr>
          <p:nvPr/>
        </p:nvSpPr>
        <p:spPr>
          <a:xfrm>
            <a:off x="2594181" y="1933001"/>
            <a:ext cx="6322713" cy="2275502"/>
          </a:xfrm>
          <a:prstGeom prst="rect">
            <a:avLst/>
          </a:prstGeom>
          <a:solidFill>
            <a:schemeClr val="accent6">
              <a:lumMod val="20000"/>
              <a:lumOff val="80000"/>
            </a:schemeClr>
          </a:solidFill>
          <a:ln>
            <a:noFill/>
          </a:ln>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rgbClr val="0D7198"/>
                </a:solidFill>
              </a:rPr>
              <a:t> </a:t>
            </a:r>
            <a:r>
              <a:rPr lang="fr-FR" sz="3600" u="sng" dirty="0">
                <a:solidFill>
                  <a:schemeClr val="tx1">
                    <a:lumMod val="50000"/>
                    <a:lumOff val="50000"/>
                  </a:schemeClr>
                </a:solidFill>
              </a:rPr>
              <a:t>Conseil syndical SBO </a:t>
            </a:r>
          </a:p>
          <a:p>
            <a:pPr marL="0" indent="0" algn="ctr">
              <a:buNone/>
            </a:pPr>
            <a:r>
              <a:rPr lang="fr-FR" sz="3600" u="sng" dirty="0">
                <a:solidFill>
                  <a:schemeClr val="tx1">
                    <a:lumMod val="50000"/>
                    <a:lumOff val="50000"/>
                  </a:schemeClr>
                </a:solidFill>
              </a:rPr>
              <a:t>6 novembre 2025</a:t>
            </a:r>
          </a:p>
          <a:p>
            <a:pPr marL="0" indent="0" algn="ctr">
              <a:buNone/>
            </a:pPr>
            <a:endParaRPr lang="fr-FR" sz="1600" u="sng" dirty="0">
              <a:solidFill>
                <a:schemeClr val="tx1">
                  <a:lumMod val="50000"/>
                  <a:lumOff val="50000"/>
                </a:schemeClr>
              </a:solidFill>
            </a:endParaRPr>
          </a:p>
          <a:p>
            <a:pPr marL="0" indent="0" algn="ctr">
              <a:buNone/>
            </a:pPr>
            <a:r>
              <a:rPr lang="fr-FR" sz="3200" b="1" dirty="0">
                <a:solidFill>
                  <a:srgbClr val="0D7198"/>
                </a:solidFill>
              </a:rPr>
              <a:t>Bilan de Contrat Ouche 2022-2024</a:t>
            </a:r>
          </a:p>
        </p:txBody>
      </p:sp>
      <p:grpSp>
        <p:nvGrpSpPr>
          <p:cNvPr id="9" name="Groupe 8">
            <a:extLst>
              <a:ext uri="{FF2B5EF4-FFF2-40B4-BE49-F238E27FC236}">
                <a16:creationId xmlns:a16="http://schemas.microsoft.com/office/drawing/2014/main" id="{5305AE0D-E044-48BD-8B92-F89FCDF7FBD0}"/>
              </a:ext>
            </a:extLst>
          </p:cNvPr>
          <p:cNvGrpSpPr/>
          <p:nvPr/>
        </p:nvGrpSpPr>
        <p:grpSpPr>
          <a:xfrm>
            <a:off x="9242611" y="292254"/>
            <a:ext cx="2645993" cy="1277356"/>
            <a:chOff x="3589120" y="-131391"/>
            <a:chExt cx="2160304" cy="975286"/>
          </a:xfrm>
        </p:grpSpPr>
        <p:pic>
          <p:nvPicPr>
            <p:cNvPr id="10" name="Image 9">
              <a:extLst>
                <a:ext uri="{FF2B5EF4-FFF2-40B4-BE49-F238E27FC236}">
                  <a16:creationId xmlns:a16="http://schemas.microsoft.com/office/drawing/2014/main" id="{0F7CE389-2621-EA6D-5AE4-BA91761C79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83878" y="-131391"/>
              <a:ext cx="1165546" cy="975286"/>
            </a:xfrm>
            <a:prstGeom prst="rect">
              <a:avLst/>
            </a:prstGeom>
          </p:spPr>
        </p:pic>
        <p:pic>
          <p:nvPicPr>
            <p:cNvPr id="11" name="Image 10">
              <a:extLst>
                <a:ext uri="{FF2B5EF4-FFF2-40B4-BE49-F238E27FC236}">
                  <a16:creationId xmlns:a16="http://schemas.microsoft.com/office/drawing/2014/main" id="{D855B8F7-8FD6-8A83-8976-73DB6277BD7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589120" y="-90314"/>
              <a:ext cx="989390" cy="879530"/>
            </a:xfrm>
            <a:prstGeom prst="rect">
              <a:avLst/>
            </a:prstGeom>
          </p:spPr>
        </p:pic>
      </p:grpSp>
      <p:pic>
        <p:nvPicPr>
          <p:cNvPr id="19" name="Image 18">
            <a:extLst>
              <a:ext uri="{FF2B5EF4-FFF2-40B4-BE49-F238E27FC236}">
                <a16:creationId xmlns:a16="http://schemas.microsoft.com/office/drawing/2014/main" id="{D1F54627-FB5A-7137-F094-385A9152975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1183" y="5173407"/>
            <a:ext cx="971931" cy="1151767"/>
          </a:xfrm>
          <a:prstGeom prst="rect">
            <a:avLst/>
          </a:prstGeom>
        </p:spPr>
      </p:pic>
      <p:pic>
        <p:nvPicPr>
          <p:cNvPr id="20" name="Image 19">
            <a:extLst>
              <a:ext uri="{FF2B5EF4-FFF2-40B4-BE49-F238E27FC236}">
                <a16:creationId xmlns:a16="http://schemas.microsoft.com/office/drawing/2014/main" id="{D1A0FA56-D0AD-FAFD-EA27-5B51B40DC933}"/>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2768401" y="4759380"/>
            <a:ext cx="1703705" cy="1193165"/>
          </a:xfrm>
          <a:prstGeom prst="rect">
            <a:avLst/>
          </a:prstGeom>
          <a:noFill/>
          <a:ln>
            <a:noFill/>
          </a:ln>
        </p:spPr>
      </p:pic>
      <p:pic>
        <p:nvPicPr>
          <p:cNvPr id="21" name="Image 20" descr="CEN">
            <a:extLst>
              <a:ext uri="{FF2B5EF4-FFF2-40B4-BE49-F238E27FC236}">
                <a16:creationId xmlns:a16="http://schemas.microsoft.com/office/drawing/2014/main" id="{30EF2108-E099-F217-872D-1A9254BFEE2A}"/>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583540" y="5990882"/>
            <a:ext cx="2129478" cy="707063"/>
          </a:xfrm>
          <a:prstGeom prst="rect">
            <a:avLst/>
          </a:prstGeom>
          <a:noFill/>
          <a:ln>
            <a:noFill/>
          </a:ln>
        </p:spPr>
      </p:pic>
      <p:sp>
        <p:nvSpPr>
          <p:cNvPr id="24" name="Text Box 1159">
            <a:extLst>
              <a:ext uri="{FF2B5EF4-FFF2-40B4-BE49-F238E27FC236}">
                <a16:creationId xmlns:a16="http://schemas.microsoft.com/office/drawing/2014/main" id="{F4E379AD-F013-23BD-7AD1-0E7D456D300F}"/>
              </a:ext>
            </a:extLst>
          </p:cNvPr>
          <p:cNvSpPr txBox="1">
            <a:spLocks noChangeArrowheads="1"/>
          </p:cNvSpPr>
          <p:nvPr/>
        </p:nvSpPr>
        <p:spPr bwMode="auto">
          <a:xfrm>
            <a:off x="6140867" y="411995"/>
            <a:ext cx="2701999" cy="373546"/>
          </a:xfrm>
          <a:prstGeom prst="rect">
            <a:avLst/>
          </a:prstGeom>
          <a:noFill/>
          <a:ln>
            <a:noFill/>
          </a:ln>
        </p:spPr>
        <p:txBody>
          <a:bodyPr rot="0" vert="horz" wrap="square" lIns="91440" tIns="45720" rIns="91440" bIns="45720" anchor="t" anchorCtr="0" upright="1">
            <a:noAutofit/>
          </a:bodyPr>
          <a:lstStyle/>
          <a:p>
            <a:pPr algn="just">
              <a:buNone/>
            </a:pPr>
            <a:r>
              <a:rPr lang="fr-FR" sz="1600" kern="1000" dirty="0">
                <a:effectLst/>
                <a:latin typeface="Calibri" panose="020F0502020204030204" pitchFamily="34" charset="0"/>
                <a:ea typeface="Times New Roman" panose="02020603050405020304" pitchFamily="18" charset="0"/>
                <a:cs typeface="Times New Roman" panose="02020603050405020304" pitchFamily="18" charset="0"/>
              </a:rPr>
              <a:t>Avec le soutien financier de :</a:t>
            </a:r>
          </a:p>
        </p:txBody>
      </p:sp>
      <p:sp>
        <p:nvSpPr>
          <p:cNvPr id="25" name="Text Box 1159">
            <a:extLst>
              <a:ext uri="{FF2B5EF4-FFF2-40B4-BE49-F238E27FC236}">
                <a16:creationId xmlns:a16="http://schemas.microsoft.com/office/drawing/2014/main" id="{6CDEC75D-E053-EEF0-D52A-77826B98BC5F}"/>
              </a:ext>
            </a:extLst>
          </p:cNvPr>
          <p:cNvSpPr txBox="1">
            <a:spLocks noChangeArrowheads="1"/>
          </p:cNvSpPr>
          <p:nvPr/>
        </p:nvSpPr>
        <p:spPr bwMode="auto">
          <a:xfrm>
            <a:off x="756701" y="4542207"/>
            <a:ext cx="2701999" cy="373546"/>
          </a:xfrm>
          <a:prstGeom prst="rect">
            <a:avLst/>
          </a:prstGeom>
          <a:noFill/>
          <a:ln>
            <a:noFill/>
          </a:ln>
        </p:spPr>
        <p:txBody>
          <a:bodyPr rot="0" vert="horz" wrap="square" lIns="91440" tIns="45720" rIns="91440" bIns="45720" anchor="t" anchorCtr="0" upright="1">
            <a:noAutofit/>
          </a:bodyPr>
          <a:lstStyle/>
          <a:p>
            <a:pPr algn="just">
              <a:buNone/>
            </a:pPr>
            <a:r>
              <a:rPr lang="fr-FR" sz="1600" kern="1000" dirty="0">
                <a:effectLst/>
                <a:latin typeface="Calibri" panose="020F0502020204030204" pitchFamily="34" charset="0"/>
                <a:ea typeface="Times New Roman" panose="02020603050405020304" pitchFamily="18" charset="0"/>
                <a:cs typeface="Times New Roman" panose="02020603050405020304" pitchFamily="18" charset="0"/>
              </a:rPr>
              <a:t>En partenariat avec :</a:t>
            </a:r>
          </a:p>
        </p:txBody>
      </p:sp>
      <p:pic>
        <p:nvPicPr>
          <p:cNvPr id="27" name="Image 26">
            <a:extLst>
              <a:ext uri="{FF2B5EF4-FFF2-40B4-BE49-F238E27FC236}">
                <a16:creationId xmlns:a16="http://schemas.microsoft.com/office/drawing/2014/main" id="{2323CDFD-EE43-035A-372E-8EA6E5E507BB}"/>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8221855" y="4740966"/>
            <a:ext cx="2786620" cy="871586"/>
          </a:xfrm>
          <a:prstGeom prst="rect">
            <a:avLst/>
          </a:prstGeom>
        </p:spPr>
      </p:pic>
      <p:pic>
        <p:nvPicPr>
          <p:cNvPr id="28" name="Image 27">
            <a:extLst>
              <a:ext uri="{FF2B5EF4-FFF2-40B4-BE49-F238E27FC236}">
                <a16:creationId xmlns:a16="http://schemas.microsoft.com/office/drawing/2014/main" id="{B0445948-4268-BC7D-3BED-1904FD361CB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981547" y="5822018"/>
            <a:ext cx="1360675" cy="795968"/>
          </a:xfrm>
          <a:prstGeom prst="rect">
            <a:avLst/>
          </a:prstGeom>
        </p:spPr>
      </p:pic>
      <p:pic>
        <p:nvPicPr>
          <p:cNvPr id="30" name="Image 29">
            <a:extLst>
              <a:ext uri="{FF2B5EF4-FFF2-40B4-BE49-F238E27FC236}">
                <a16:creationId xmlns:a16="http://schemas.microsoft.com/office/drawing/2014/main" id="{C313FD40-88EB-C2A2-E4DA-250CD54C5745}"/>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9375597" y="1673853"/>
            <a:ext cx="2483224" cy="856439"/>
          </a:xfrm>
          <a:prstGeom prst="rect">
            <a:avLst/>
          </a:prstGeom>
        </p:spPr>
      </p:pic>
      <p:pic>
        <p:nvPicPr>
          <p:cNvPr id="2" name="Image 1">
            <a:extLst>
              <a:ext uri="{FF2B5EF4-FFF2-40B4-BE49-F238E27FC236}">
                <a16:creationId xmlns:a16="http://schemas.microsoft.com/office/drawing/2014/main" id="{A4D8FE93-115F-22E8-B433-939067E8354D}"/>
              </a:ext>
            </a:extLst>
          </p:cNvPr>
          <p:cNvPicPr>
            <a:picLocks noChangeAspect="1"/>
          </p:cNvPicPr>
          <p:nvPr/>
        </p:nvPicPr>
        <p:blipFill>
          <a:blip r:embed="rId12"/>
          <a:stretch>
            <a:fillRect/>
          </a:stretch>
        </p:blipFill>
        <p:spPr>
          <a:xfrm>
            <a:off x="4894499" y="4902927"/>
            <a:ext cx="3257550" cy="1400175"/>
          </a:xfrm>
          <a:prstGeom prst="rect">
            <a:avLst/>
          </a:prstGeom>
        </p:spPr>
      </p:pic>
    </p:spTree>
    <p:extLst>
      <p:ext uri="{BB962C8B-B14F-4D97-AF65-F5344CB8AC3E}">
        <p14:creationId xmlns:p14="http://schemas.microsoft.com/office/powerpoint/2010/main" val="2659930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B7168-3895-9B18-45FB-A418EECF6AE4}"/>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FA638AA3-EA74-30DB-0D2E-40F0042267B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940437" y="1782032"/>
            <a:ext cx="7200800" cy="4671154"/>
          </a:xfrm>
          <a:prstGeom prst="rect">
            <a:avLst/>
          </a:prstGeom>
          <a:ln>
            <a:solidFill>
              <a:schemeClr val="bg1">
                <a:lumMod val="50000"/>
              </a:schemeClr>
            </a:solidFill>
          </a:ln>
          <a:extLst>
            <a:ext uri="{53640926-AAD7-44D8-BBD7-CCE9431645EC}">
              <a14:shadowObscured xmlns:a14="http://schemas.microsoft.com/office/drawing/2010/main"/>
            </a:ext>
          </a:extLst>
        </p:spPr>
      </p:pic>
      <p:sp>
        <p:nvSpPr>
          <p:cNvPr id="10" name="ZoneTexte 9">
            <a:extLst>
              <a:ext uri="{FF2B5EF4-FFF2-40B4-BE49-F238E27FC236}">
                <a16:creationId xmlns:a16="http://schemas.microsoft.com/office/drawing/2014/main" id="{D779B6F3-022A-6CBC-77AC-FC532A2F94FD}"/>
              </a:ext>
            </a:extLst>
          </p:cNvPr>
          <p:cNvSpPr txBox="1"/>
          <p:nvPr/>
        </p:nvSpPr>
        <p:spPr>
          <a:xfrm>
            <a:off x="5389413" y="3366781"/>
            <a:ext cx="1656184" cy="369332"/>
          </a:xfrm>
          <a:prstGeom prst="rect">
            <a:avLst/>
          </a:prstGeom>
          <a:solidFill>
            <a:schemeClr val="bg1"/>
          </a:solidFill>
          <a:ln>
            <a:solidFill>
              <a:schemeClr val="accent6">
                <a:lumMod val="75000"/>
              </a:schemeClr>
            </a:solidFill>
          </a:ln>
        </p:spPr>
        <p:txBody>
          <a:bodyPr wrap="square">
            <a:spAutoFit/>
          </a:bodyPr>
          <a:lstStyle/>
          <a:p>
            <a:r>
              <a:rPr lang="fr-FR" dirty="0">
                <a:latin typeface="Calibri Light" panose="020F0302020204030204" pitchFamily="34" charset="0"/>
                <a:ea typeface="Times New Roman" panose="02020603050405020304" pitchFamily="18" charset="0"/>
                <a:cs typeface="Times New Roman" panose="02020603050405020304" pitchFamily="18" charset="0"/>
              </a:rPr>
              <a:t>Action 3 : 580m</a:t>
            </a:r>
            <a:endParaRPr lang="fr-FR" dirty="0"/>
          </a:p>
        </p:txBody>
      </p:sp>
      <p:sp>
        <p:nvSpPr>
          <p:cNvPr id="11" name="ZoneTexte 10">
            <a:extLst>
              <a:ext uri="{FF2B5EF4-FFF2-40B4-BE49-F238E27FC236}">
                <a16:creationId xmlns:a16="http://schemas.microsoft.com/office/drawing/2014/main" id="{8EB043EF-14D7-105A-8B23-2DA719544A0A}"/>
              </a:ext>
            </a:extLst>
          </p:cNvPr>
          <p:cNvSpPr txBox="1"/>
          <p:nvPr/>
        </p:nvSpPr>
        <p:spPr>
          <a:xfrm>
            <a:off x="5965477" y="4374893"/>
            <a:ext cx="1656184" cy="369332"/>
          </a:xfrm>
          <a:prstGeom prst="rect">
            <a:avLst/>
          </a:prstGeom>
          <a:solidFill>
            <a:schemeClr val="bg1"/>
          </a:solidFill>
          <a:ln>
            <a:solidFill>
              <a:srgbClr val="D60093"/>
            </a:solidFill>
          </a:ln>
        </p:spPr>
        <p:txBody>
          <a:bodyPr wrap="square">
            <a:spAutoFit/>
          </a:bodyPr>
          <a:lstStyle/>
          <a:p>
            <a:r>
              <a:rPr lang="fr-FR" dirty="0">
                <a:latin typeface="Calibri Light" panose="020F0302020204030204" pitchFamily="34" charset="0"/>
                <a:ea typeface="Times New Roman" panose="02020603050405020304" pitchFamily="18" charset="0"/>
                <a:cs typeface="Times New Roman" panose="02020603050405020304" pitchFamily="18" charset="0"/>
              </a:rPr>
              <a:t>Action 4 : 400m</a:t>
            </a:r>
            <a:endParaRPr lang="fr-FR" dirty="0"/>
          </a:p>
        </p:txBody>
      </p:sp>
      <p:sp>
        <p:nvSpPr>
          <p:cNvPr id="15" name="ZoneTexte 14">
            <a:extLst>
              <a:ext uri="{FF2B5EF4-FFF2-40B4-BE49-F238E27FC236}">
                <a16:creationId xmlns:a16="http://schemas.microsoft.com/office/drawing/2014/main" id="{42AF32F9-84B4-10C4-C0D0-02B63E34A49D}"/>
              </a:ext>
            </a:extLst>
          </p:cNvPr>
          <p:cNvSpPr txBox="1"/>
          <p:nvPr/>
        </p:nvSpPr>
        <p:spPr>
          <a:xfrm>
            <a:off x="3730202" y="1277981"/>
            <a:ext cx="3512395"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dirty="0">
                <a:solidFill>
                  <a:schemeClr val="bg1"/>
                </a:solidFill>
              </a:rPr>
              <a:t>Etude groupée 2024 sur 1300m</a:t>
            </a:r>
          </a:p>
          <a:p>
            <a:r>
              <a:rPr lang="fr-FR" dirty="0">
                <a:solidFill>
                  <a:schemeClr val="bg1"/>
                </a:solidFill>
              </a:rPr>
              <a:t>Travaux 2025-2026</a:t>
            </a:r>
          </a:p>
        </p:txBody>
      </p:sp>
      <p:sp>
        <p:nvSpPr>
          <p:cNvPr id="17" name="Rectangle 16">
            <a:extLst>
              <a:ext uri="{FF2B5EF4-FFF2-40B4-BE49-F238E27FC236}">
                <a16:creationId xmlns:a16="http://schemas.microsoft.com/office/drawing/2014/main" id="{F9C0255C-26BA-472A-8127-5263A051A742}"/>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Sous-titre 2">
            <a:extLst>
              <a:ext uri="{FF2B5EF4-FFF2-40B4-BE49-F238E27FC236}">
                <a16:creationId xmlns:a16="http://schemas.microsoft.com/office/drawing/2014/main" id="{3B5DEBB4-397F-1B08-554C-5515F80EBD4A}"/>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19" name="Sous-titre 2">
            <a:extLst>
              <a:ext uri="{FF2B5EF4-FFF2-40B4-BE49-F238E27FC236}">
                <a16:creationId xmlns:a16="http://schemas.microsoft.com/office/drawing/2014/main" id="{8CAAEB8E-3940-1F28-A517-8C1BA7F4F197}"/>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20" name="Connecteur droit 19">
            <a:extLst>
              <a:ext uri="{FF2B5EF4-FFF2-40B4-BE49-F238E27FC236}">
                <a16:creationId xmlns:a16="http://schemas.microsoft.com/office/drawing/2014/main" id="{010DAB60-73C5-CA8F-8DC9-1F011E2B10B9}"/>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23" name="Image 22">
            <a:extLst>
              <a:ext uri="{FF2B5EF4-FFF2-40B4-BE49-F238E27FC236}">
                <a16:creationId xmlns:a16="http://schemas.microsoft.com/office/drawing/2014/main" id="{0AF5BD1A-2F05-FB95-A27E-65A8E84DB6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4391" y="3137434"/>
            <a:ext cx="4421002" cy="3315752"/>
          </a:xfrm>
          <a:prstGeom prst="rect">
            <a:avLst/>
          </a:prstGeom>
        </p:spPr>
      </p:pic>
      <p:pic>
        <p:nvPicPr>
          <p:cNvPr id="3" name="Image 2">
            <a:extLst>
              <a:ext uri="{FF2B5EF4-FFF2-40B4-BE49-F238E27FC236}">
                <a16:creationId xmlns:a16="http://schemas.microsoft.com/office/drawing/2014/main" id="{10EEADBC-AFC1-4E42-DD19-023777DA4CAE}"/>
              </a:ext>
            </a:extLst>
          </p:cNvPr>
          <p:cNvPicPr>
            <a:picLocks noChangeAspect="1"/>
          </p:cNvPicPr>
          <p:nvPr/>
        </p:nvPicPr>
        <p:blipFill>
          <a:blip r:embed="rId4"/>
          <a:stretch>
            <a:fillRect/>
          </a:stretch>
        </p:blipFill>
        <p:spPr>
          <a:xfrm>
            <a:off x="7933764" y="1123265"/>
            <a:ext cx="4258235" cy="5627158"/>
          </a:xfrm>
          <a:prstGeom prst="rect">
            <a:avLst/>
          </a:prstGeom>
        </p:spPr>
      </p:pic>
    </p:spTree>
    <p:extLst>
      <p:ext uri="{BB962C8B-B14F-4D97-AF65-F5344CB8AC3E}">
        <p14:creationId xmlns:p14="http://schemas.microsoft.com/office/powerpoint/2010/main" val="314752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BA26C-7B30-9B8B-A478-5DDC3B46469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09D7BFC-0354-6BBD-75DC-14B8CD55A916}"/>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ABA92ADE-2D15-6A44-2E43-264180F96F48}"/>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8EC4B9F6-E0CA-0CC0-7BD6-261D603DB8DB}"/>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3F0F99E8-2CEA-5F04-D4A1-7EB6DA621AF6}"/>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au 5">
            <a:extLst>
              <a:ext uri="{FF2B5EF4-FFF2-40B4-BE49-F238E27FC236}">
                <a16:creationId xmlns:a16="http://schemas.microsoft.com/office/drawing/2014/main" id="{E74EAE4D-EE13-88FF-1DCB-32433D69301B}"/>
              </a:ext>
            </a:extLst>
          </p:cNvPr>
          <p:cNvGraphicFramePr>
            <a:graphicFrameLocks noGrp="1"/>
          </p:cNvGraphicFramePr>
          <p:nvPr>
            <p:extLst>
              <p:ext uri="{D42A27DB-BD31-4B8C-83A1-F6EECF244321}">
                <p14:modId xmlns:p14="http://schemas.microsoft.com/office/powerpoint/2010/main" val="1711146840"/>
              </p:ext>
            </p:extLst>
          </p:nvPr>
        </p:nvGraphicFramePr>
        <p:xfrm>
          <a:off x="398650" y="1628026"/>
          <a:ext cx="9383526" cy="1352550"/>
        </p:xfrm>
        <a:graphic>
          <a:graphicData uri="http://schemas.openxmlformats.org/drawingml/2006/table">
            <a:tbl>
              <a:tblPr firstRow="1" firstCol="1" bandRow="1"/>
              <a:tblGrid>
                <a:gridCol w="2448604">
                  <a:extLst>
                    <a:ext uri="{9D8B030D-6E8A-4147-A177-3AD203B41FA5}">
                      <a16:colId xmlns:a16="http://schemas.microsoft.com/office/drawing/2014/main" val="3591554408"/>
                    </a:ext>
                  </a:extLst>
                </a:gridCol>
                <a:gridCol w="2375032">
                  <a:extLst>
                    <a:ext uri="{9D8B030D-6E8A-4147-A177-3AD203B41FA5}">
                      <a16:colId xmlns:a16="http://schemas.microsoft.com/office/drawing/2014/main" val="2710855956"/>
                    </a:ext>
                  </a:extLst>
                </a:gridCol>
                <a:gridCol w="4559890">
                  <a:extLst>
                    <a:ext uri="{9D8B030D-6E8A-4147-A177-3AD203B41FA5}">
                      <a16:colId xmlns:a16="http://schemas.microsoft.com/office/drawing/2014/main" val="1390208611"/>
                    </a:ext>
                  </a:extLst>
                </a:gridCol>
              </a:tblGrid>
              <a:tr h="398780">
                <a:tc rowSpan="2">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5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Etudes et travaux pour la r</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econnexion hydraulique de 2 anciens méandres de l’Ouche à Echenon</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Etude 2022-2023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34 509€</a:t>
                      </a:r>
                    </a:p>
                    <a:p>
                      <a:pPr algn="l">
                        <a:buNone/>
                      </a:pPr>
                      <a:r>
                        <a:rPr lang="fr-FR" sz="1400" b="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PB lentille + évacuation de vase</a:t>
                      </a:r>
                      <a:endParaRPr lang="fr-FR" sz="1400" b="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Le site a été façonné par des travaux de grande ampleur entre 1963 et 1984. Le fonctionnement naturel alluvial a été dégradé mais depuis, l’absence de perturbation a permis une colonisation d’espèces rares et protégées, déplaçant ainsi les enjeux écologiques initialement soulevés en lien avec le fonctionnement alluvial stricte.</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0306067"/>
                  </a:ext>
                </a:extLst>
              </a:tr>
              <a:tr h="649605">
                <a:tc vMerge="1">
                  <a:txBody>
                    <a:bodyPr/>
                    <a:lstStyle/>
                    <a:p>
                      <a:endParaRPr lang="fr-FR"/>
                    </a:p>
                  </a:txBody>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2024 : réorientation frayère </a:t>
                      </a: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refus propriétaire</a:t>
                      </a:r>
                      <a:endPar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endPar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fr-FR"/>
                    </a:p>
                  </a:txBody>
                  <a:tcPr/>
                </a:tc>
                <a:extLst>
                  <a:ext uri="{0D108BD9-81ED-4DB2-BD59-A6C34878D82A}">
                    <a16:rowId xmlns:a16="http://schemas.microsoft.com/office/drawing/2014/main" val="3792160544"/>
                  </a:ext>
                </a:extLst>
              </a:tr>
            </a:tbl>
          </a:graphicData>
        </a:graphic>
      </p:graphicFrame>
      <p:pic>
        <p:nvPicPr>
          <p:cNvPr id="8" name="Image 7">
            <a:extLst>
              <a:ext uri="{FF2B5EF4-FFF2-40B4-BE49-F238E27FC236}">
                <a16:creationId xmlns:a16="http://schemas.microsoft.com/office/drawing/2014/main" id="{068EB959-3E5E-7AC4-0A58-845FD2A699FE}"/>
              </a:ext>
            </a:extLst>
          </p:cNvPr>
          <p:cNvPicPr>
            <a:picLocks noChangeAspect="1"/>
          </p:cNvPicPr>
          <p:nvPr/>
        </p:nvPicPr>
        <p:blipFill>
          <a:blip r:embed="rId2"/>
          <a:stretch>
            <a:fillRect/>
          </a:stretch>
        </p:blipFill>
        <p:spPr>
          <a:xfrm>
            <a:off x="398650" y="3083859"/>
            <a:ext cx="6516342" cy="3532957"/>
          </a:xfrm>
          <a:prstGeom prst="rect">
            <a:avLst/>
          </a:prstGeom>
        </p:spPr>
      </p:pic>
      <p:pic>
        <p:nvPicPr>
          <p:cNvPr id="37" name="Image 36">
            <a:extLst>
              <a:ext uri="{FF2B5EF4-FFF2-40B4-BE49-F238E27FC236}">
                <a16:creationId xmlns:a16="http://schemas.microsoft.com/office/drawing/2014/main" id="{D48D707B-F9B3-4266-90DC-9E7C418C17D1}"/>
              </a:ext>
            </a:extLst>
          </p:cNvPr>
          <p:cNvPicPr>
            <a:picLocks noChangeAspect="1"/>
          </p:cNvPicPr>
          <p:nvPr/>
        </p:nvPicPr>
        <p:blipFill>
          <a:blip r:embed="rId3"/>
          <a:stretch>
            <a:fillRect/>
          </a:stretch>
        </p:blipFill>
        <p:spPr>
          <a:xfrm>
            <a:off x="7960260" y="3204788"/>
            <a:ext cx="2999492" cy="2249619"/>
          </a:xfrm>
          <a:prstGeom prst="rect">
            <a:avLst/>
          </a:prstGeom>
        </p:spPr>
      </p:pic>
      <p:sp>
        <p:nvSpPr>
          <p:cNvPr id="39" name="ZoneTexte 38">
            <a:extLst>
              <a:ext uri="{FF2B5EF4-FFF2-40B4-BE49-F238E27FC236}">
                <a16:creationId xmlns:a16="http://schemas.microsoft.com/office/drawing/2014/main" id="{00B142B4-5BA7-04D0-262D-9E600FC52567}"/>
              </a:ext>
            </a:extLst>
          </p:cNvPr>
          <p:cNvSpPr txBox="1"/>
          <p:nvPr/>
        </p:nvSpPr>
        <p:spPr>
          <a:xfrm>
            <a:off x="7696200" y="5454407"/>
            <a:ext cx="3527612" cy="923330"/>
          </a:xfrm>
          <a:prstGeom prst="rect">
            <a:avLst/>
          </a:prstGeom>
          <a:noFill/>
        </p:spPr>
        <p:txBody>
          <a:bodyPr wrap="square">
            <a:spAutoFit/>
          </a:bodyPr>
          <a:lstStyle/>
          <a:p>
            <a:pPr algn="ctr"/>
            <a:r>
              <a:rPr lang="fr-FR" dirty="0"/>
              <a:t>Lentille d’eau sans racine </a:t>
            </a:r>
          </a:p>
          <a:p>
            <a:pPr algn="ctr"/>
            <a:r>
              <a:rPr lang="fr-FR" i="1" dirty="0" err="1"/>
              <a:t>Wolffia</a:t>
            </a:r>
            <a:r>
              <a:rPr lang="fr-FR" i="1" dirty="0"/>
              <a:t> </a:t>
            </a:r>
            <a:r>
              <a:rPr lang="fr-FR" i="1" dirty="0" err="1"/>
              <a:t>arrhiza</a:t>
            </a:r>
            <a:endParaRPr lang="fr-FR" i="1" dirty="0"/>
          </a:p>
          <a:p>
            <a:pPr algn="ctr"/>
            <a:r>
              <a:rPr lang="fr-FR" dirty="0"/>
              <a:t>+ Tritons ponctués et tritons palmés</a:t>
            </a:r>
          </a:p>
        </p:txBody>
      </p:sp>
    </p:spTree>
    <p:extLst>
      <p:ext uri="{BB962C8B-B14F-4D97-AF65-F5344CB8AC3E}">
        <p14:creationId xmlns:p14="http://schemas.microsoft.com/office/powerpoint/2010/main" val="273305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37E2C-6110-B5B9-FDEE-EF27D4CE87C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DB9249C-FCF5-CDB2-E046-CC58D6F0BADF}"/>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A8AA1104-CFDD-CE6B-542D-86AC46D2810D}"/>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9A67126D-D7CB-A679-0378-2031671B6EB4}"/>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8BB80231-112C-306C-DED0-DD38316F9C63}"/>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au 5">
            <a:extLst>
              <a:ext uri="{FF2B5EF4-FFF2-40B4-BE49-F238E27FC236}">
                <a16:creationId xmlns:a16="http://schemas.microsoft.com/office/drawing/2014/main" id="{9F4DE928-AD0F-DE01-BC64-1DFFCADC29E4}"/>
              </a:ext>
            </a:extLst>
          </p:cNvPr>
          <p:cNvGraphicFramePr>
            <a:graphicFrameLocks noGrp="1"/>
          </p:cNvGraphicFramePr>
          <p:nvPr>
            <p:extLst>
              <p:ext uri="{D42A27DB-BD31-4B8C-83A1-F6EECF244321}">
                <p14:modId xmlns:p14="http://schemas.microsoft.com/office/powerpoint/2010/main" val="172563076"/>
              </p:ext>
            </p:extLst>
          </p:nvPr>
        </p:nvGraphicFramePr>
        <p:xfrm>
          <a:off x="398650" y="1628026"/>
          <a:ext cx="9383526" cy="2705100"/>
        </p:xfrm>
        <a:graphic>
          <a:graphicData uri="http://schemas.openxmlformats.org/drawingml/2006/table">
            <a:tbl>
              <a:tblPr firstRow="1" firstCol="1" bandRow="1"/>
              <a:tblGrid>
                <a:gridCol w="2448604">
                  <a:extLst>
                    <a:ext uri="{9D8B030D-6E8A-4147-A177-3AD203B41FA5}">
                      <a16:colId xmlns:a16="http://schemas.microsoft.com/office/drawing/2014/main" val="3591554408"/>
                    </a:ext>
                  </a:extLst>
                </a:gridCol>
                <a:gridCol w="2375032">
                  <a:extLst>
                    <a:ext uri="{9D8B030D-6E8A-4147-A177-3AD203B41FA5}">
                      <a16:colId xmlns:a16="http://schemas.microsoft.com/office/drawing/2014/main" val="2710855956"/>
                    </a:ext>
                  </a:extLst>
                </a:gridCol>
                <a:gridCol w="4559890">
                  <a:extLst>
                    <a:ext uri="{9D8B030D-6E8A-4147-A177-3AD203B41FA5}">
                      <a16:colId xmlns:a16="http://schemas.microsoft.com/office/drawing/2014/main" val="1390208611"/>
                    </a:ext>
                  </a:extLst>
                </a:gridCol>
              </a:tblGrid>
              <a:tr h="398780">
                <a:tc rowSpan="2">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5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Etudes et travaux pour la r</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econnexion hydraulique de 2 anciens méandres de l’Ouche à Echenon</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Etude 2022-2023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34 509€</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PB lentille + évacuation de vase</a:t>
                      </a:r>
                      <a:endParaRPr lang="fr-FR" sz="1400" b="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algn="l">
                        <a:buNone/>
                      </a:pPr>
                      <a:r>
                        <a:rPr lang="fr-FR" sz="1400" kern="1000">
                          <a:effectLst/>
                          <a:latin typeface="Calibri" panose="020F0502020204030204" pitchFamily="34" charset="0"/>
                          <a:ea typeface="Times New Roman" panose="02020603050405020304" pitchFamily="18" charset="0"/>
                          <a:cs typeface="Times New Roman" panose="02020603050405020304" pitchFamily="18" charset="0"/>
                        </a:rPr>
                        <a:t>Le site a été façonné par des travaux de grande ampleur entre 1963 et 1984. Le fonctionnement naturel alluvial a été dégradé mais depuis, l’absence de perturbation a permis une colonisation d’espèces rares et protégées, déplaçant ainsi les enjeux écologiques initialement soulevés en lien avec le fonctionnement alluvial stricte.</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0306067"/>
                  </a:ext>
                </a:extLst>
              </a:tr>
              <a:tr h="649605">
                <a:tc vMerge="1">
                  <a:txBody>
                    <a:bodyPr/>
                    <a:lstStyle/>
                    <a:p>
                      <a:endParaRPr lang="fr-FR"/>
                    </a:p>
                  </a:txBody>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2024 : réorientation frayère </a:t>
                      </a: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refus propriétaire</a:t>
                      </a:r>
                      <a:endPar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endPar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fr-FR"/>
                    </a:p>
                  </a:txBody>
                  <a:tcPr/>
                </a:tc>
                <a:extLst>
                  <a:ext uri="{0D108BD9-81ED-4DB2-BD59-A6C34878D82A}">
                    <a16:rowId xmlns:a16="http://schemas.microsoft.com/office/drawing/2014/main" val="3792160544"/>
                  </a:ext>
                </a:extLst>
              </a:tr>
              <a:tr h="971550">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6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Reconnexion du ruisseau de la Chartreuse à Dijon</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2023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39 815 €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buNone/>
                      </a:pP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8538305"/>
                  </a:ext>
                </a:extLst>
              </a:tr>
            </a:tbl>
          </a:graphicData>
        </a:graphic>
      </p:graphicFrame>
    </p:spTree>
    <p:extLst>
      <p:ext uri="{BB962C8B-B14F-4D97-AF65-F5344CB8AC3E}">
        <p14:creationId xmlns:p14="http://schemas.microsoft.com/office/powerpoint/2010/main" val="4058924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845C9-0C83-C5CA-3BEA-9CD494CE529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67F3E9B-DEF5-3505-1A00-731CFB876CBD}"/>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E1FFCB80-3D7C-FAB7-CFF0-626B0BA49970}"/>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677F4E30-3EBC-944B-BC57-D8A5D6EE57E6}"/>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6261250E-CE8B-E2C0-DA04-C5D85E27441D}"/>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65BA5000-D894-1A04-2999-1B2D4A389B09}"/>
              </a:ext>
            </a:extLst>
          </p:cNvPr>
          <p:cNvPicPr>
            <a:picLocks noChangeAspect="1"/>
          </p:cNvPicPr>
          <p:nvPr/>
        </p:nvPicPr>
        <p:blipFill>
          <a:blip r:embed="rId2"/>
          <a:stretch>
            <a:fillRect/>
          </a:stretch>
        </p:blipFill>
        <p:spPr>
          <a:xfrm>
            <a:off x="221589" y="1105234"/>
            <a:ext cx="6528835" cy="2642078"/>
          </a:xfrm>
          <a:prstGeom prst="rect">
            <a:avLst/>
          </a:prstGeom>
        </p:spPr>
      </p:pic>
      <p:pic>
        <p:nvPicPr>
          <p:cNvPr id="10" name="Image 9">
            <a:extLst>
              <a:ext uri="{FF2B5EF4-FFF2-40B4-BE49-F238E27FC236}">
                <a16:creationId xmlns:a16="http://schemas.microsoft.com/office/drawing/2014/main" id="{03A97601-0ACD-C6A3-1BDD-91DF96EBA62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63756" y="3862889"/>
            <a:ext cx="3479875" cy="2610314"/>
          </a:xfrm>
          <a:prstGeom prst="rect">
            <a:avLst/>
          </a:prstGeom>
          <a:noFill/>
          <a:ln>
            <a:noFill/>
          </a:ln>
        </p:spPr>
      </p:pic>
      <p:pic>
        <p:nvPicPr>
          <p:cNvPr id="12" name="Image 11">
            <a:extLst>
              <a:ext uri="{FF2B5EF4-FFF2-40B4-BE49-F238E27FC236}">
                <a16:creationId xmlns:a16="http://schemas.microsoft.com/office/drawing/2014/main" id="{EF19D595-ED8C-A2D3-4C46-F295A3604372}"/>
              </a:ext>
            </a:extLst>
          </p:cNvPr>
          <p:cNvPicPr>
            <a:picLocks noChangeAspect="1"/>
          </p:cNvPicPr>
          <p:nvPr/>
        </p:nvPicPr>
        <p:blipFill>
          <a:blip r:embed="rId4"/>
          <a:stretch>
            <a:fillRect/>
          </a:stretch>
        </p:blipFill>
        <p:spPr>
          <a:xfrm>
            <a:off x="6750424" y="3507925"/>
            <a:ext cx="5441576" cy="3193219"/>
          </a:xfrm>
          <a:prstGeom prst="rect">
            <a:avLst/>
          </a:prstGeom>
        </p:spPr>
      </p:pic>
      <p:sp>
        <p:nvSpPr>
          <p:cNvPr id="6" name="ZoneTexte 5">
            <a:extLst>
              <a:ext uri="{FF2B5EF4-FFF2-40B4-BE49-F238E27FC236}">
                <a16:creationId xmlns:a16="http://schemas.microsoft.com/office/drawing/2014/main" id="{97919BAC-FA61-F2D5-4D7A-B4CD35EB88C1}"/>
              </a:ext>
            </a:extLst>
          </p:cNvPr>
          <p:cNvSpPr txBox="1"/>
          <p:nvPr/>
        </p:nvSpPr>
        <p:spPr>
          <a:xfrm>
            <a:off x="8881601" y="1514831"/>
            <a:ext cx="1179221" cy="369332"/>
          </a:xfrm>
          <a:prstGeom prst="rect">
            <a:avLst/>
          </a:prstGeom>
          <a:noFill/>
        </p:spPr>
        <p:txBody>
          <a:bodyPr wrap="square">
            <a:spAutoFit/>
          </a:bodyPr>
          <a:lstStyle/>
          <a:p>
            <a:r>
              <a:rPr lang="fr-FR" sz="1800" kern="1000" dirty="0">
                <a:effectLst/>
                <a:latin typeface="Calibri" panose="020F0502020204030204" pitchFamily="34" charset="0"/>
                <a:ea typeface="Times New Roman" panose="02020603050405020304" pitchFamily="18" charset="0"/>
                <a:cs typeface="Times New Roman" panose="02020603050405020304" pitchFamily="18" charset="0"/>
              </a:rPr>
              <a:t>Action 6</a:t>
            </a:r>
            <a:endParaRPr lang="fr-FR" dirty="0"/>
          </a:p>
        </p:txBody>
      </p:sp>
    </p:spTree>
    <p:extLst>
      <p:ext uri="{BB962C8B-B14F-4D97-AF65-F5344CB8AC3E}">
        <p14:creationId xmlns:p14="http://schemas.microsoft.com/office/powerpoint/2010/main" val="3063595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4C68E-F748-D548-BAEB-A5B3F1893AC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65798B-A493-917F-D809-48BA76EB0F1B}"/>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7CD29B38-9FDC-D645-7AAA-4B1E808B69A3}"/>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C5FB6D7B-B73E-0448-DCD8-E8A0CB215059}"/>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55CAD2D9-15B4-3836-C342-94CDDCD95E5F}"/>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au 5">
            <a:extLst>
              <a:ext uri="{FF2B5EF4-FFF2-40B4-BE49-F238E27FC236}">
                <a16:creationId xmlns:a16="http://schemas.microsoft.com/office/drawing/2014/main" id="{BBD505FC-2F23-9860-5E4E-8C78287EAE0B}"/>
              </a:ext>
            </a:extLst>
          </p:cNvPr>
          <p:cNvGraphicFramePr>
            <a:graphicFrameLocks noGrp="1"/>
          </p:cNvGraphicFramePr>
          <p:nvPr/>
        </p:nvGraphicFramePr>
        <p:xfrm>
          <a:off x="398650" y="1628026"/>
          <a:ext cx="9383526" cy="2705100"/>
        </p:xfrm>
        <a:graphic>
          <a:graphicData uri="http://schemas.openxmlformats.org/drawingml/2006/table">
            <a:tbl>
              <a:tblPr firstRow="1" firstCol="1" bandRow="1"/>
              <a:tblGrid>
                <a:gridCol w="2448604">
                  <a:extLst>
                    <a:ext uri="{9D8B030D-6E8A-4147-A177-3AD203B41FA5}">
                      <a16:colId xmlns:a16="http://schemas.microsoft.com/office/drawing/2014/main" val="3591554408"/>
                    </a:ext>
                  </a:extLst>
                </a:gridCol>
                <a:gridCol w="2375032">
                  <a:extLst>
                    <a:ext uri="{9D8B030D-6E8A-4147-A177-3AD203B41FA5}">
                      <a16:colId xmlns:a16="http://schemas.microsoft.com/office/drawing/2014/main" val="2710855956"/>
                    </a:ext>
                  </a:extLst>
                </a:gridCol>
                <a:gridCol w="4559890">
                  <a:extLst>
                    <a:ext uri="{9D8B030D-6E8A-4147-A177-3AD203B41FA5}">
                      <a16:colId xmlns:a16="http://schemas.microsoft.com/office/drawing/2014/main" val="1390208611"/>
                    </a:ext>
                  </a:extLst>
                </a:gridCol>
              </a:tblGrid>
              <a:tr h="398780">
                <a:tc rowSpan="2">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5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Etudes et travaux pour la r</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econnexion hydraulique de 2 anciens méandres de l’Ouche à Echenon</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Etude 2022-2023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34 509€</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PB lentille + évacuation de vase</a:t>
                      </a:r>
                      <a:endParaRPr lang="fr-FR" sz="1400" b="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algn="l">
                        <a:buNone/>
                      </a:pPr>
                      <a:r>
                        <a:rPr lang="fr-FR" sz="1400" kern="1000">
                          <a:effectLst/>
                          <a:latin typeface="Calibri" panose="020F0502020204030204" pitchFamily="34" charset="0"/>
                          <a:ea typeface="Times New Roman" panose="02020603050405020304" pitchFamily="18" charset="0"/>
                          <a:cs typeface="Times New Roman" panose="02020603050405020304" pitchFamily="18" charset="0"/>
                        </a:rPr>
                        <a:t>Le site a été façonné par des travaux de grande ampleur entre 1963 et 1984. Le fonctionnement naturel alluvial a été dégradé mais depuis, l’absence de perturbation a permis une colonisation d’espèces rares et protégées, déplaçant ainsi les enjeux écologiques initialement soulevés en lien avec le fonctionnement alluvial stricte.</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0306067"/>
                  </a:ext>
                </a:extLst>
              </a:tr>
              <a:tr h="649605">
                <a:tc vMerge="1">
                  <a:txBody>
                    <a:bodyPr/>
                    <a:lstStyle/>
                    <a:p>
                      <a:endParaRPr lang="fr-FR"/>
                    </a:p>
                  </a:txBody>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2024 : réorientation frayère </a:t>
                      </a: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refus propriétaire</a:t>
                      </a:r>
                      <a:endPar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endPar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fr-FR"/>
                    </a:p>
                  </a:txBody>
                  <a:tcPr/>
                </a:tc>
                <a:extLst>
                  <a:ext uri="{0D108BD9-81ED-4DB2-BD59-A6C34878D82A}">
                    <a16:rowId xmlns:a16="http://schemas.microsoft.com/office/drawing/2014/main" val="3792160544"/>
                  </a:ext>
                </a:extLst>
              </a:tr>
              <a:tr h="971550">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6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Reconnexion du ruisseau de la Chartreuse à Dijon</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2023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39 815 €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La pêche de juin 2024 montre l’efficacité de travaux avec une réapparition de certaines petites espèces (blageon, chabot, vairon) et une explosion de leurs effectifs. C’est le résultat de l’efficacité de la recharge sédimentaire du ruisseau en 2017 et de la restauration de sa continuité avec l’Ouche. Le maintien de la banquette sera a surveiller.</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8538305"/>
                  </a:ext>
                </a:extLst>
              </a:tr>
            </a:tbl>
          </a:graphicData>
        </a:graphic>
      </p:graphicFrame>
      <p:sp>
        <p:nvSpPr>
          <p:cNvPr id="7" name="Flèche : droite 6">
            <a:extLst>
              <a:ext uri="{FF2B5EF4-FFF2-40B4-BE49-F238E27FC236}">
                <a16:creationId xmlns:a16="http://schemas.microsoft.com/office/drawing/2014/main" id="{9B5D7F5D-EACC-A843-28FC-583C9D06E1E1}"/>
              </a:ext>
            </a:extLst>
          </p:cNvPr>
          <p:cNvSpPr/>
          <p:nvPr/>
        </p:nvSpPr>
        <p:spPr>
          <a:xfrm>
            <a:off x="9937097" y="3429000"/>
            <a:ext cx="412376" cy="421341"/>
          </a:xfrm>
          <a:prstGeom prst="rightArrow">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6ADBFBB8-ED17-6D9A-960A-EDE8DF8D232E}"/>
              </a:ext>
            </a:extLst>
          </p:cNvPr>
          <p:cNvSpPr txBox="1"/>
          <p:nvPr/>
        </p:nvSpPr>
        <p:spPr>
          <a:xfrm>
            <a:off x="10349473" y="3455004"/>
            <a:ext cx="1430151" cy="369332"/>
          </a:xfrm>
          <a:prstGeom prst="rect">
            <a:avLst/>
          </a:prstGeom>
          <a:noFill/>
        </p:spPr>
        <p:txBody>
          <a:bodyPr wrap="square" rtlCol="0">
            <a:spAutoFit/>
          </a:bodyPr>
          <a:lstStyle/>
          <a:p>
            <a:r>
              <a:rPr lang="fr-FR" dirty="0"/>
              <a:t>Surveillance</a:t>
            </a:r>
          </a:p>
        </p:txBody>
      </p:sp>
    </p:spTree>
    <p:extLst>
      <p:ext uri="{BB962C8B-B14F-4D97-AF65-F5344CB8AC3E}">
        <p14:creationId xmlns:p14="http://schemas.microsoft.com/office/powerpoint/2010/main" val="159112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A4A68-C356-F7A0-921B-0FC9582B3DE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E608AC-D772-A9AC-4843-62A2FEAFAA72}"/>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3A8F7FDE-D166-ED59-C209-A091F23D6C51}"/>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8BE21E96-BC45-FF61-6320-D52713346A63}"/>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B64DE13D-D953-C7A4-E43C-38F81D77CAD9}"/>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au 5">
            <a:extLst>
              <a:ext uri="{FF2B5EF4-FFF2-40B4-BE49-F238E27FC236}">
                <a16:creationId xmlns:a16="http://schemas.microsoft.com/office/drawing/2014/main" id="{4E6B45FF-FA9E-D39A-48C9-AC798C267C2D}"/>
              </a:ext>
            </a:extLst>
          </p:cNvPr>
          <p:cNvGraphicFramePr>
            <a:graphicFrameLocks noGrp="1"/>
          </p:cNvGraphicFramePr>
          <p:nvPr/>
        </p:nvGraphicFramePr>
        <p:xfrm>
          <a:off x="398650" y="1628026"/>
          <a:ext cx="9383526" cy="4358640"/>
        </p:xfrm>
        <a:graphic>
          <a:graphicData uri="http://schemas.openxmlformats.org/drawingml/2006/table">
            <a:tbl>
              <a:tblPr firstRow="1" firstCol="1" bandRow="1"/>
              <a:tblGrid>
                <a:gridCol w="2448604">
                  <a:extLst>
                    <a:ext uri="{9D8B030D-6E8A-4147-A177-3AD203B41FA5}">
                      <a16:colId xmlns:a16="http://schemas.microsoft.com/office/drawing/2014/main" val="3591554408"/>
                    </a:ext>
                  </a:extLst>
                </a:gridCol>
                <a:gridCol w="2375032">
                  <a:extLst>
                    <a:ext uri="{9D8B030D-6E8A-4147-A177-3AD203B41FA5}">
                      <a16:colId xmlns:a16="http://schemas.microsoft.com/office/drawing/2014/main" val="2710855956"/>
                    </a:ext>
                  </a:extLst>
                </a:gridCol>
                <a:gridCol w="4559890">
                  <a:extLst>
                    <a:ext uri="{9D8B030D-6E8A-4147-A177-3AD203B41FA5}">
                      <a16:colId xmlns:a16="http://schemas.microsoft.com/office/drawing/2014/main" val="1390208611"/>
                    </a:ext>
                  </a:extLst>
                </a:gridCol>
              </a:tblGrid>
              <a:tr h="398780">
                <a:tc rowSpan="2">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5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Etudes et travaux pour la r</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econnexion hydraulique de 2 anciens méandres de l’Ouche à Echenon</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Etude 2022-2023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34 509€</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PB lentille + évacuation de vase</a:t>
                      </a:r>
                      <a:endParaRPr lang="fr-FR" sz="1400" b="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algn="l">
                        <a:buNone/>
                      </a:pPr>
                      <a:r>
                        <a:rPr lang="fr-FR" sz="1400" kern="1000">
                          <a:effectLst/>
                          <a:latin typeface="Calibri" panose="020F0502020204030204" pitchFamily="34" charset="0"/>
                          <a:ea typeface="Times New Roman" panose="02020603050405020304" pitchFamily="18" charset="0"/>
                          <a:cs typeface="Times New Roman" panose="02020603050405020304" pitchFamily="18" charset="0"/>
                        </a:rPr>
                        <a:t>Le site a été façonné par des travaux de grande ampleur entre 1963 et 1984. Le fonctionnement naturel alluvial a été dégradé mais depuis, l’absence de perturbation a permis une colonisation d’espèces rares et protégées, déplaçant ainsi les enjeux écologiques initialement soulevés en lien avec le fonctionnement alluvial stricte.</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0306067"/>
                  </a:ext>
                </a:extLst>
              </a:tr>
              <a:tr h="649605">
                <a:tc vMerge="1">
                  <a:txBody>
                    <a:bodyPr/>
                    <a:lstStyle/>
                    <a:p>
                      <a:endParaRPr lang="fr-FR"/>
                    </a:p>
                  </a:txBody>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2024 : réorientation frayère </a:t>
                      </a: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refus propriétaire</a:t>
                      </a:r>
                      <a:endPar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endPar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fr-FR"/>
                    </a:p>
                  </a:txBody>
                  <a:tcPr/>
                </a:tc>
                <a:extLst>
                  <a:ext uri="{0D108BD9-81ED-4DB2-BD59-A6C34878D82A}">
                    <a16:rowId xmlns:a16="http://schemas.microsoft.com/office/drawing/2014/main" val="3792160544"/>
                  </a:ext>
                </a:extLst>
              </a:tr>
              <a:tr h="971550">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6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Reconnexion du ruisseau de la Chartreuse à Dijon</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2023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39 815 €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La pêche de juin 2024 montre l’efficacité de travaux avec une réapparition de certaines petites espèces (blageon, chabot, vairon) et une explosion de leurs effectifs. C’est le résultat de l’efficacité de la recharge sédimentaire du ruisseau en 2017 et de la restauration de sa continuité avec l’Ouche. Le maintien de la banquette sera a surveiller.</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8538305"/>
                  </a:ext>
                </a:extLst>
              </a:tr>
              <a:tr h="1653540">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20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Mobilisation des acteurs autour de la question des anciennes décharges en lit majeur</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Réunion fonds vert + Etude 2023 : </a:t>
                      </a:r>
                    </a:p>
                    <a:p>
                      <a:pPr algn="l">
                        <a:buNone/>
                      </a:pP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2 340 € </a:t>
                      </a: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mise à jour des coûts décharge Tart-le-Bas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Mise à jour Tart-le-Bas à 2 – 2,7M€ pour les 2 méandres. Coûts prohibitifs de l’intervention avec besoin d’un financement à 100%.</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L’excavation des déchets à Varanges est de l’ordre de 1M€ mis à jour sous réserve des volumes estimés par les sondages et de l’inflation.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0975919"/>
                  </a:ext>
                </a:extLst>
              </a:tr>
            </a:tbl>
          </a:graphicData>
        </a:graphic>
      </p:graphicFrame>
      <p:sp>
        <p:nvSpPr>
          <p:cNvPr id="7" name="Flèche : droite 6">
            <a:extLst>
              <a:ext uri="{FF2B5EF4-FFF2-40B4-BE49-F238E27FC236}">
                <a16:creationId xmlns:a16="http://schemas.microsoft.com/office/drawing/2014/main" id="{099709E1-4DCE-3A93-E7CC-78E29B97E45C}"/>
              </a:ext>
            </a:extLst>
          </p:cNvPr>
          <p:cNvSpPr/>
          <p:nvPr/>
        </p:nvSpPr>
        <p:spPr>
          <a:xfrm>
            <a:off x="9937097" y="3429000"/>
            <a:ext cx="412376" cy="421341"/>
          </a:xfrm>
          <a:prstGeom prst="rightArrow">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7F76E1BB-0690-2ED4-3C61-DA8E90E1902E}"/>
              </a:ext>
            </a:extLst>
          </p:cNvPr>
          <p:cNvSpPr txBox="1"/>
          <p:nvPr/>
        </p:nvSpPr>
        <p:spPr>
          <a:xfrm>
            <a:off x="10349473" y="3455004"/>
            <a:ext cx="1430151" cy="369332"/>
          </a:xfrm>
          <a:prstGeom prst="rect">
            <a:avLst/>
          </a:prstGeom>
          <a:noFill/>
        </p:spPr>
        <p:txBody>
          <a:bodyPr wrap="square" rtlCol="0">
            <a:spAutoFit/>
          </a:bodyPr>
          <a:lstStyle/>
          <a:p>
            <a:r>
              <a:rPr lang="fr-FR" dirty="0"/>
              <a:t>Surveillance</a:t>
            </a:r>
          </a:p>
        </p:txBody>
      </p:sp>
      <p:sp>
        <p:nvSpPr>
          <p:cNvPr id="16" name="Flèche : droite 15">
            <a:extLst>
              <a:ext uri="{FF2B5EF4-FFF2-40B4-BE49-F238E27FC236}">
                <a16:creationId xmlns:a16="http://schemas.microsoft.com/office/drawing/2014/main" id="{19FC7BBB-0619-74FF-392C-BA7D0A749E21}"/>
              </a:ext>
            </a:extLst>
          </p:cNvPr>
          <p:cNvSpPr/>
          <p:nvPr/>
        </p:nvSpPr>
        <p:spPr>
          <a:xfrm>
            <a:off x="9937097" y="4786337"/>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028D4508-8F31-5BE5-DB2C-709867A1B71A}"/>
              </a:ext>
            </a:extLst>
          </p:cNvPr>
          <p:cNvSpPr txBox="1"/>
          <p:nvPr/>
        </p:nvSpPr>
        <p:spPr>
          <a:xfrm>
            <a:off x="10349473" y="4786337"/>
            <a:ext cx="1550894" cy="923330"/>
          </a:xfrm>
          <a:prstGeom prst="rect">
            <a:avLst/>
          </a:prstGeom>
          <a:noFill/>
        </p:spPr>
        <p:txBody>
          <a:bodyPr wrap="square" rtlCol="0">
            <a:spAutoFit/>
          </a:bodyPr>
          <a:lstStyle/>
          <a:p>
            <a:r>
              <a:rPr lang="fr-FR" dirty="0"/>
              <a:t>Poursuite dans le cadre de l’étude EBF</a:t>
            </a:r>
          </a:p>
        </p:txBody>
      </p:sp>
    </p:spTree>
    <p:extLst>
      <p:ext uri="{BB962C8B-B14F-4D97-AF65-F5344CB8AC3E}">
        <p14:creationId xmlns:p14="http://schemas.microsoft.com/office/powerpoint/2010/main" val="290302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0FB2F-9E78-22F1-1719-057DF10C00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5AB4B09-B21F-62D9-07A5-9FC1B8F6F56A}"/>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E6BFBD5E-DFD1-2EED-FB9E-803BF6A4C0A4}"/>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84898676-8D8F-FC92-4C84-8B83F61AAF8B}"/>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02A62F1C-1344-CB87-2C89-833BB735E00F}"/>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Tableau 8">
            <a:extLst>
              <a:ext uri="{FF2B5EF4-FFF2-40B4-BE49-F238E27FC236}">
                <a16:creationId xmlns:a16="http://schemas.microsoft.com/office/drawing/2014/main" id="{A57262CE-2675-57D6-3591-1D9DDD9FC401}"/>
              </a:ext>
            </a:extLst>
          </p:cNvPr>
          <p:cNvGraphicFramePr>
            <a:graphicFrameLocks noGrp="1"/>
          </p:cNvGraphicFramePr>
          <p:nvPr>
            <p:extLst>
              <p:ext uri="{D42A27DB-BD31-4B8C-83A1-F6EECF244321}">
                <p14:modId xmlns:p14="http://schemas.microsoft.com/office/powerpoint/2010/main" val="253954396"/>
              </p:ext>
            </p:extLst>
          </p:nvPr>
        </p:nvGraphicFramePr>
        <p:xfrm>
          <a:off x="404664" y="1259891"/>
          <a:ext cx="6300937" cy="2180957"/>
        </p:xfrm>
        <a:graphic>
          <a:graphicData uri="http://schemas.openxmlformats.org/drawingml/2006/table">
            <a:tbl>
              <a:tblPr firstRow="1" firstCol="1" bandRow="1"/>
              <a:tblGrid>
                <a:gridCol w="3697851">
                  <a:extLst>
                    <a:ext uri="{9D8B030D-6E8A-4147-A177-3AD203B41FA5}">
                      <a16:colId xmlns:a16="http://schemas.microsoft.com/office/drawing/2014/main" val="67991449"/>
                    </a:ext>
                  </a:extLst>
                </a:gridCol>
                <a:gridCol w="2603086">
                  <a:extLst>
                    <a:ext uri="{9D8B030D-6E8A-4147-A177-3AD203B41FA5}">
                      <a16:colId xmlns:a16="http://schemas.microsoft.com/office/drawing/2014/main" val="2526650323"/>
                    </a:ext>
                  </a:extLst>
                </a:gridCol>
              </a:tblGrid>
              <a:tr h="1148176">
                <a:tc rowSpan="2">
                  <a:txBody>
                    <a:bodyPr/>
                    <a:lstStyle/>
                    <a:p>
                      <a:pPr algn="just">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7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Restauration de la continuité piscicole au Glacis de Plombières (étude et travaux)</a:t>
                      </a:r>
                    </a:p>
                    <a:p>
                      <a:pPr algn="just">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p>
                    <a:p>
                      <a:pPr algn="just">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La commune de Plombières, propriétaire de l’ouvrage, souhaite s'engager dans la démarche. Linéaire reconnectable de 8km (4km en amont + et 4km en aval) avec présence d’un site de reproduction de truites en amont du glacis et présence de truites en aval du glacis.</a:t>
                      </a: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l">
                        <a:buNone/>
                      </a:pPr>
                      <a:r>
                        <a:rPr lang="fr-FR" sz="1400"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Négociation foncière pour la rivière de contournement sur terrain privé</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92D050"/>
                    </a:solidFill>
                  </a:tcPr>
                </a:tc>
                <a:extLst>
                  <a:ext uri="{0D108BD9-81ED-4DB2-BD59-A6C34878D82A}">
                    <a16:rowId xmlns:a16="http://schemas.microsoft.com/office/drawing/2014/main" val="3071803406"/>
                  </a:ext>
                </a:extLst>
              </a:tr>
              <a:tr h="1032781">
                <a:tc vMerge="1">
                  <a:txBody>
                    <a:bodyPr/>
                    <a:lstStyle/>
                    <a:p>
                      <a:endParaRPr lang="fr-FR"/>
                    </a:p>
                  </a:txBody>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Projet annulé suite au refus du propriétaire riverain</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C000"/>
                    </a:solidFill>
                  </a:tcPr>
                </a:tc>
                <a:extLst>
                  <a:ext uri="{0D108BD9-81ED-4DB2-BD59-A6C34878D82A}">
                    <a16:rowId xmlns:a16="http://schemas.microsoft.com/office/drawing/2014/main" val="1206234899"/>
                  </a:ext>
                </a:extLst>
              </a:tr>
            </a:tbl>
          </a:graphicData>
        </a:graphic>
      </p:graphicFrame>
      <p:sp>
        <p:nvSpPr>
          <p:cNvPr id="10" name="Flèche : droite 9">
            <a:extLst>
              <a:ext uri="{FF2B5EF4-FFF2-40B4-BE49-F238E27FC236}">
                <a16:creationId xmlns:a16="http://schemas.microsoft.com/office/drawing/2014/main" id="{54927D78-1C4A-EF97-72EE-004503E37252}"/>
              </a:ext>
            </a:extLst>
          </p:cNvPr>
          <p:cNvSpPr/>
          <p:nvPr/>
        </p:nvSpPr>
        <p:spPr>
          <a:xfrm>
            <a:off x="6924956" y="2625702"/>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FF23BAF-A7BA-2601-0B3C-B86B5481C34E}"/>
              </a:ext>
            </a:extLst>
          </p:cNvPr>
          <p:cNvSpPr txBox="1"/>
          <p:nvPr/>
        </p:nvSpPr>
        <p:spPr>
          <a:xfrm>
            <a:off x="7390840" y="2625702"/>
            <a:ext cx="3850902" cy="646331"/>
          </a:xfrm>
          <a:prstGeom prst="rect">
            <a:avLst/>
          </a:prstGeom>
          <a:noFill/>
        </p:spPr>
        <p:txBody>
          <a:bodyPr wrap="square" rtlCol="0">
            <a:spAutoFit/>
          </a:bodyPr>
          <a:lstStyle/>
          <a:p>
            <a:r>
              <a:rPr lang="fr-FR" dirty="0"/>
              <a:t>Poursuite Etude de définition de projet et DUP (environ 2000m²)</a:t>
            </a:r>
          </a:p>
        </p:txBody>
      </p:sp>
    </p:spTree>
    <p:extLst>
      <p:ext uri="{BB962C8B-B14F-4D97-AF65-F5344CB8AC3E}">
        <p14:creationId xmlns:p14="http://schemas.microsoft.com/office/powerpoint/2010/main" val="20304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E4EC7-0644-7F78-D76D-E4A257E35C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398062-429F-DAA7-84A2-35EB0376B254}"/>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041EBC83-16E7-B16C-D7B6-0D17D42B081B}"/>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FA3CE431-DDB6-5E7B-12A2-021B18509D8C}"/>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0B9D4350-B46C-7402-349F-0DA6934372E4}"/>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Tableau 8">
            <a:extLst>
              <a:ext uri="{FF2B5EF4-FFF2-40B4-BE49-F238E27FC236}">
                <a16:creationId xmlns:a16="http://schemas.microsoft.com/office/drawing/2014/main" id="{FD4321A6-8997-3AD7-88A6-241E3531B0C4}"/>
              </a:ext>
            </a:extLst>
          </p:cNvPr>
          <p:cNvGraphicFramePr>
            <a:graphicFrameLocks noGrp="1"/>
          </p:cNvGraphicFramePr>
          <p:nvPr/>
        </p:nvGraphicFramePr>
        <p:xfrm>
          <a:off x="404664" y="1259891"/>
          <a:ext cx="6300937" cy="3196429"/>
        </p:xfrm>
        <a:graphic>
          <a:graphicData uri="http://schemas.openxmlformats.org/drawingml/2006/table">
            <a:tbl>
              <a:tblPr firstRow="1" firstCol="1" bandRow="1"/>
              <a:tblGrid>
                <a:gridCol w="3697851">
                  <a:extLst>
                    <a:ext uri="{9D8B030D-6E8A-4147-A177-3AD203B41FA5}">
                      <a16:colId xmlns:a16="http://schemas.microsoft.com/office/drawing/2014/main" val="67991449"/>
                    </a:ext>
                  </a:extLst>
                </a:gridCol>
                <a:gridCol w="2603086">
                  <a:extLst>
                    <a:ext uri="{9D8B030D-6E8A-4147-A177-3AD203B41FA5}">
                      <a16:colId xmlns:a16="http://schemas.microsoft.com/office/drawing/2014/main" val="2526650323"/>
                    </a:ext>
                  </a:extLst>
                </a:gridCol>
              </a:tblGrid>
              <a:tr h="1148176">
                <a:tc rowSpan="2">
                  <a:txBody>
                    <a:bodyPr/>
                    <a:lstStyle/>
                    <a:p>
                      <a:pPr algn="just">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7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Restauration de la continuité piscicole au Glacis de Plombières (étude et travaux)</a:t>
                      </a:r>
                    </a:p>
                    <a:p>
                      <a:pPr algn="just">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p>
                    <a:p>
                      <a:pPr algn="just">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La commune de Plombières, propriétaire de l’ouvrage, souhaite s'engager dans la démarche. Linéaire reconnectable de 8km (4km en amont + et 4km en aval) avec présence d’un site de reproduction de truites en amont du glacis et présence de truites en aval du glacis.</a:t>
                      </a: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l">
                        <a:buNone/>
                      </a:pPr>
                      <a:r>
                        <a:rPr lang="fr-FR" sz="1400"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Négociation foncière pour la rivière de contournement sur terrain privé</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92D050"/>
                    </a:solidFill>
                  </a:tcPr>
                </a:tc>
                <a:extLst>
                  <a:ext uri="{0D108BD9-81ED-4DB2-BD59-A6C34878D82A}">
                    <a16:rowId xmlns:a16="http://schemas.microsoft.com/office/drawing/2014/main" val="3071803406"/>
                  </a:ext>
                </a:extLst>
              </a:tr>
              <a:tr h="1032781">
                <a:tc vMerge="1">
                  <a:txBody>
                    <a:bodyPr/>
                    <a:lstStyle/>
                    <a:p>
                      <a:endParaRPr lang="fr-FR"/>
                    </a:p>
                  </a:txBody>
                  <a:tcPr/>
                </a:tc>
                <a:tc>
                  <a:txBody>
                    <a:bodyPr/>
                    <a:lstStyle/>
                    <a:p>
                      <a:pPr algn="l">
                        <a:buNone/>
                      </a:pPr>
                      <a:r>
                        <a:rPr lang="fr-FR" sz="1400"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Projet annulé suite au refus du propriétaire riverain</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C000"/>
                    </a:solidFill>
                  </a:tcPr>
                </a:tc>
                <a:extLst>
                  <a:ext uri="{0D108BD9-81ED-4DB2-BD59-A6C34878D82A}">
                    <a16:rowId xmlns:a16="http://schemas.microsoft.com/office/drawing/2014/main" val="1206234899"/>
                  </a:ext>
                </a:extLst>
              </a:tr>
              <a:tr h="1015472">
                <a:tc>
                  <a:txBody>
                    <a:bodyPr/>
                    <a:lstStyle/>
                    <a:p>
                      <a:pPr algn="just">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8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Restauration de la continuité piscicole au droit de la prise d’eau du château de Barbirey-sur-Ouche</a:t>
                      </a: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Travaux 2024 en régie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92D050"/>
                    </a:solidFill>
                  </a:tcPr>
                </a:tc>
                <a:extLst>
                  <a:ext uri="{0D108BD9-81ED-4DB2-BD59-A6C34878D82A}">
                    <a16:rowId xmlns:a16="http://schemas.microsoft.com/office/drawing/2014/main" val="3093820554"/>
                  </a:ext>
                </a:extLst>
              </a:tr>
            </a:tbl>
          </a:graphicData>
        </a:graphic>
      </p:graphicFrame>
      <p:sp>
        <p:nvSpPr>
          <p:cNvPr id="10" name="Flèche : droite 9">
            <a:extLst>
              <a:ext uri="{FF2B5EF4-FFF2-40B4-BE49-F238E27FC236}">
                <a16:creationId xmlns:a16="http://schemas.microsoft.com/office/drawing/2014/main" id="{36F60A69-CC73-66E3-8372-96037472B8E1}"/>
              </a:ext>
            </a:extLst>
          </p:cNvPr>
          <p:cNvSpPr/>
          <p:nvPr/>
        </p:nvSpPr>
        <p:spPr>
          <a:xfrm>
            <a:off x="6924956" y="2625702"/>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4259587-FDF0-6C26-811A-8D0159D4D41E}"/>
              </a:ext>
            </a:extLst>
          </p:cNvPr>
          <p:cNvSpPr txBox="1"/>
          <p:nvPr/>
        </p:nvSpPr>
        <p:spPr>
          <a:xfrm>
            <a:off x="7390840" y="2625702"/>
            <a:ext cx="3850902" cy="646331"/>
          </a:xfrm>
          <a:prstGeom prst="rect">
            <a:avLst/>
          </a:prstGeom>
          <a:noFill/>
        </p:spPr>
        <p:txBody>
          <a:bodyPr wrap="square" rtlCol="0">
            <a:spAutoFit/>
          </a:bodyPr>
          <a:lstStyle/>
          <a:p>
            <a:r>
              <a:rPr lang="fr-FR" dirty="0"/>
              <a:t>Poursuite Etude de définition de projet et DUP (environ 2000m²)</a:t>
            </a:r>
          </a:p>
        </p:txBody>
      </p:sp>
      <p:sp>
        <p:nvSpPr>
          <p:cNvPr id="12" name="Flèche : droite 11">
            <a:extLst>
              <a:ext uri="{FF2B5EF4-FFF2-40B4-BE49-F238E27FC236}">
                <a16:creationId xmlns:a16="http://schemas.microsoft.com/office/drawing/2014/main" id="{5F881980-019A-2648-80F7-1874989037E2}"/>
              </a:ext>
            </a:extLst>
          </p:cNvPr>
          <p:cNvSpPr/>
          <p:nvPr/>
        </p:nvSpPr>
        <p:spPr>
          <a:xfrm>
            <a:off x="6924956" y="3681808"/>
            <a:ext cx="412376" cy="421341"/>
          </a:xfrm>
          <a:prstGeom prst="rightArrow">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38836D1D-DD99-7E47-926F-651B5C528072}"/>
              </a:ext>
            </a:extLst>
          </p:cNvPr>
          <p:cNvSpPr txBox="1"/>
          <p:nvPr/>
        </p:nvSpPr>
        <p:spPr>
          <a:xfrm>
            <a:off x="7471803" y="3681808"/>
            <a:ext cx="1828800" cy="369332"/>
          </a:xfrm>
          <a:prstGeom prst="rect">
            <a:avLst/>
          </a:prstGeom>
          <a:noFill/>
        </p:spPr>
        <p:txBody>
          <a:bodyPr wrap="square" rtlCol="0">
            <a:spAutoFit/>
          </a:bodyPr>
          <a:lstStyle/>
          <a:p>
            <a:r>
              <a:rPr lang="fr-FR" dirty="0"/>
              <a:t>Suivi long terme</a:t>
            </a:r>
          </a:p>
        </p:txBody>
      </p:sp>
      <p:grpSp>
        <p:nvGrpSpPr>
          <p:cNvPr id="14" name="Groupe 13">
            <a:extLst>
              <a:ext uri="{FF2B5EF4-FFF2-40B4-BE49-F238E27FC236}">
                <a16:creationId xmlns:a16="http://schemas.microsoft.com/office/drawing/2014/main" id="{FA9304A3-8D4E-0762-21C1-BBDFEEFD369A}"/>
              </a:ext>
            </a:extLst>
          </p:cNvPr>
          <p:cNvGrpSpPr/>
          <p:nvPr/>
        </p:nvGrpSpPr>
        <p:grpSpPr>
          <a:xfrm>
            <a:off x="6217565" y="4540119"/>
            <a:ext cx="3195955" cy="2082800"/>
            <a:chOff x="0" y="0"/>
            <a:chExt cx="3196868" cy="2082800"/>
          </a:xfrm>
        </p:grpSpPr>
        <p:pic>
          <p:nvPicPr>
            <p:cNvPr id="18" name="Image 17">
              <a:extLst>
                <a:ext uri="{FF2B5EF4-FFF2-40B4-BE49-F238E27FC236}">
                  <a16:creationId xmlns:a16="http://schemas.microsoft.com/office/drawing/2014/main" id="{85097BC7-D0C6-47C2-117D-CB897EC4278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9946" b="-1"/>
            <a:stretch/>
          </p:blipFill>
          <p:spPr>
            <a:xfrm>
              <a:off x="143111" y="0"/>
              <a:ext cx="3053757" cy="2082800"/>
            </a:xfrm>
            <a:prstGeom prst="flowChartAlternateProcess">
              <a:avLst/>
            </a:prstGeom>
          </p:spPr>
        </p:pic>
        <p:sp>
          <p:nvSpPr>
            <p:cNvPr id="19" name="Zone de texte 121">
              <a:extLst>
                <a:ext uri="{FF2B5EF4-FFF2-40B4-BE49-F238E27FC236}">
                  <a16:creationId xmlns:a16="http://schemas.microsoft.com/office/drawing/2014/main" id="{6C939AEF-A78D-4FEB-0F19-EFC607795AC2}"/>
                </a:ext>
              </a:extLst>
            </p:cNvPr>
            <p:cNvSpPr txBox="1"/>
            <p:nvPr/>
          </p:nvSpPr>
          <p:spPr>
            <a:xfrm>
              <a:off x="0" y="1631272"/>
              <a:ext cx="1290293" cy="27066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a:buNone/>
              </a:pPr>
              <a:r>
                <a:rPr lang="fr-FR" sz="1100" b="1" kern="100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Juin 2021</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p:txBody>
        </p:sp>
      </p:grpSp>
      <p:pic>
        <p:nvPicPr>
          <p:cNvPr id="20" name="Image 19">
            <a:extLst>
              <a:ext uri="{FF2B5EF4-FFF2-40B4-BE49-F238E27FC236}">
                <a16:creationId xmlns:a16="http://schemas.microsoft.com/office/drawing/2014/main" id="{DCDF5817-43D4-A7E5-70A1-15949D5558D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rot="5400000">
            <a:off x="9152461" y="3845638"/>
            <a:ext cx="2933700" cy="2606040"/>
          </a:xfrm>
          <a:prstGeom prst="rect">
            <a:avLst/>
          </a:prstGeom>
          <a:noFill/>
          <a:ln>
            <a:noFill/>
          </a:ln>
        </p:spPr>
      </p:pic>
    </p:spTree>
    <p:extLst>
      <p:ext uri="{BB962C8B-B14F-4D97-AF65-F5344CB8AC3E}">
        <p14:creationId xmlns:p14="http://schemas.microsoft.com/office/powerpoint/2010/main" val="176430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0EEDB-6840-4C47-E74B-0AEDB93B31C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956C036-1517-4376-7164-8E76C897F35D}"/>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6E7950A5-80CC-8BC6-11E8-427D60E88719}"/>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F0E4D5DA-EB08-E745-9444-3CF13C50DDD8}"/>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8A71432F-17FE-1650-4FC7-1C35E419D210}"/>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au 5">
            <a:extLst>
              <a:ext uri="{FF2B5EF4-FFF2-40B4-BE49-F238E27FC236}">
                <a16:creationId xmlns:a16="http://schemas.microsoft.com/office/drawing/2014/main" id="{1AC49AF7-8740-2B04-2612-AFE245A22E05}"/>
              </a:ext>
            </a:extLst>
          </p:cNvPr>
          <p:cNvGraphicFramePr>
            <a:graphicFrameLocks noGrp="1"/>
          </p:cNvGraphicFramePr>
          <p:nvPr>
            <p:extLst>
              <p:ext uri="{D42A27DB-BD31-4B8C-83A1-F6EECF244321}">
                <p14:modId xmlns:p14="http://schemas.microsoft.com/office/powerpoint/2010/main" val="2647129933"/>
              </p:ext>
            </p:extLst>
          </p:nvPr>
        </p:nvGraphicFramePr>
        <p:xfrm>
          <a:off x="339407" y="1403507"/>
          <a:ext cx="8795069" cy="2647891"/>
        </p:xfrm>
        <a:graphic>
          <a:graphicData uri="http://schemas.openxmlformats.org/drawingml/2006/table">
            <a:tbl>
              <a:tblPr firstRow="1" firstCol="1" bandRow="1"/>
              <a:tblGrid>
                <a:gridCol w="2663025">
                  <a:extLst>
                    <a:ext uri="{9D8B030D-6E8A-4147-A177-3AD203B41FA5}">
                      <a16:colId xmlns:a16="http://schemas.microsoft.com/office/drawing/2014/main" val="1600403078"/>
                    </a:ext>
                  </a:extLst>
                </a:gridCol>
                <a:gridCol w="2371350">
                  <a:extLst>
                    <a:ext uri="{9D8B030D-6E8A-4147-A177-3AD203B41FA5}">
                      <a16:colId xmlns:a16="http://schemas.microsoft.com/office/drawing/2014/main" val="1193308427"/>
                    </a:ext>
                  </a:extLst>
                </a:gridCol>
                <a:gridCol w="3760694">
                  <a:extLst>
                    <a:ext uri="{9D8B030D-6E8A-4147-A177-3AD203B41FA5}">
                      <a16:colId xmlns:a16="http://schemas.microsoft.com/office/drawing/2014/main" val="2414831332"/>
                    </a:ext>
                  </a:extLst>
                </a:gridCol>
              </a:tblGrid>
              <a:tr h="1054060">
                <a:tc rowSpan="2">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10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Etude et diagnostic pour l’amélioration de la qualité du </a:t>
                      </a:r>
                      <a:r>
                        <a:rPr lang="fr-FR" sz="1400" kern="1000" dirty="0">
                          <a:solidFill>
                            <a:srgbClr val="0070C0"/>
                          </a:solidFill>
                          <a:effectLst/>
                          <a:latin typeface="Calibri" panose="020F0502020204030204" pitchFamily="34" charset="0"/>
                          <a:ea typeface="Times New Roman" panose="02020603050405020304" pitchFamily="18" charset="0"/>
                          <a:cs typeface="Calibri Light" panose="020F0302020204030204" pitchFamily="34" charset="0"/>
                        </a:rPr>
                        <a:t>ruisseau de Prâlon et de la Douix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- 34 km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Inventaires connaissance de la faune inféodée aux cours d’eau et concertation à l’appui des résultats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Diagnostic cours d’eau intégrant les exigences des espèces protégées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2022: Inventaire et réunion publique de restitution avec la LPO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21 705 €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Diagnostic terrain SBO</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92D050"/>
                    </a:solidFill>
                  </a:tcPr>
                </a:tc>
                <a:tc>
                  <a:txBody>
                    <a:bodyPr/>
                    <a:lstStyle/>
                    <a:p>
                      <a:pPr algn="l">
                        <a:buNone/>
                      </a:pPr>
                      <a:r>
                        <a:rPr lang="fr-FR" sz="1400" kern="1000">
                          <a:effectLst/>
                          <a:latin typeface="Calibri" panose="020F0502020204030204" pitchFamily="34" charset="0"/>
                          <a:ea typeface="Times New Roman" panose="02020603050405020304" pitchFamily="18" charset="0"/>
                          <a:cs typeface="Calibri Light" panose="020F0302020204030204" pitchFamily="34" charset="0"/>
                        </a:rPr>
                        <a:t>Le Prâlon est nettement plus dégradé que la Douix. Chaque opération fera l’objet d’une confrontation avec la localisation des espèces protégées localisées.</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480122543"/>
                  </a:ext>
                </a:extLst>
              </a:tr>
              <a:tr h="1581091">
                <a:tc vMerge="1">
                  <a:txBody>
                    <a:bodyPr/>
                    <a:lstStyle/>
                    <a:p>
                      <a:endParaRPr lang="fr-FR"/>
                    </a:p>
                  </a:txBody>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Croisement diagnostic avec espèces protégées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Le piétinement et la ripisylve restent les facteurs prépondérants de la préservation du maximum d’espèces inféodées sur les petits cours d’eau.</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616677610"/>
                  </a:ext>
                </a:extLst>
              </a:tr>
            </a:tbl>
          </a:graphicData>
        </a:graphic>
      </p:graphicFrame>
      <p:sp>
        <p:nvSpPr>
          <p:cNvPr id="7" name="Flèche : droite 6">
            <a:extLst>
              <a:ext uri="{FF2B5EF4-FFF2-40B4-BE49-F238E27FC236}">
                <a16:creationId xmlns:a16="http://schemas.microsoft.com/office/drawing/2014/main" id="{B55066F7-D461-9F1E-D0F4-EE827A818583}"/>
              </a:ext>
            </a:extLst>
          </p:cNvPr>
          <p:cNvSpPr/>
          <p:nvPr/>
        </p:nvSpPr>
        <p:spPr>
          <a:xfrm>
            <a:off x="9298922" y="1683411"/>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0FC2FA72-A234-3A7D-84E0-1F08A9EEB935}"/>
              </a:ext>
            </a:extLst>
          </p:cNvPr>
          <p:cNvSpPr txBox="1"/>
          <p:nvPr/>
        </p:nvSpPr>
        <p:spPr>
          <a:xfrm>
            <a:off x="9791701" y="1683411"/>
            <a:ext cx="2400299" cy="646331"/>
          </a:xfrm>
          <a:prstGeom prst="rect">
            <a:avLst/>
          </a:prstGeom>
          <a:noFill/>
        </p:spPr>
        <p:txBody>
          <a:bodyPr wrap="square" rtlCol="0">
            <a:spAutoFit/>
          </a:bodyPr>
          <a:lstStyle/>
          <a:p>
            <a:r>
              <a:rPr lang="fr-FR" dirty="0"/>
              <a:t>Poursuite avec travaux sur 2 petits secteurs</a:t>
            </a:r>
          </a:p>
        </p:txBody>
      </p:sp>
      <p:sp>
        <p:nvSpPr>
          <p:cNvPr id="15" name="Flèche : droite 14">
            <a:extLst>
              <a:ext uri="{FF2B5EF4-FFF2-40B4-BE49-F238E27FC236}">
                <a16:creationId xmlns:a16="http://schemas.microsoft.com/office/drawing/2014/main" id="{084B14A4-017A-9523-9E69-B40E051E3ABF}"/>
              </a:ext>
            </a:extLst>
          </p:cNvPr>
          <p:cNvSpPr/>
          <p:nvPr/>
        </p:nvSpPr>
        <p:spPr>
          <a:xfrm>
            <a:off x="9298922" y="2814672"/>
            <a:ext cx="412376" cy="421341"/>
          </a:xfrm>
          <a:prstGeom prst="rightArrow">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CAEED670-5E40-8E3E-B12A-DC502DAB56BD}"/>
              </a:ext>
            </a:extLst>
          </p:cNvPr>
          <p:cNvSpPr txBox="1"/>
          <p:nvPr/>
        </p:nvSpPr>
        <p:spPr>
          <a:xfrm>
            <a:off x="9711298" y="2840676"/>
            <a:ext cx="2400299" cy="923330"/>
          </a:xfrm>
          <a:prstGeom prst="rect">
            <a:avLst/>
          </a:prstGeom>
          <a:noFill/>
        </p:spPr>
        <p:txBody>
          <a:bodyPr wrap="square" rtlCol="0">
            <a:spAutoFit/>
          </a:bodyPr>
          <a:lstStyle/>
          <a:p>
            <a:r>
              <a:rPr lang="fr-FR" dirty="0"/>
              <a:t>Prise en compte des résultats dans les projets</a:t>
            </a:r>
          </a:p>
        </p:txBody>
      </p:sp>
      <p:sp>
        <p:nvSpPr>
          <p:cNvPr id="12" name="ZoneTexte 11">
            <a:extLst>
              <a:ext uri="{FF2B5EF4-FFF2-40B4-BE49-F238E27FC236}">
                <a16:creationId xmlns:a16="http://schemas.microsoft.com/office/drawing/2014/main" id="{54B481C2-C30E-EB90-71E7-A62F049425EB}"/>
              </a:ext>
            </a:extLst>
          </p:cNvPr>
          <p:cNvSpPr txBox="1"/>
          <p:nvPr/>
        </p:nvSpPr>
        <p:spPr>
          <a:xfrm>
            <a:off x="425822" y="4161831"/>
            <a:ext cx="6485966" cy="2585323"/>
          </a:xfrm>
          <a:prstGeom prst="rect">
            <a:avLst/>
          </a:prstGeom>
          <a:noFill/>
        </p:spPr>
        <p:txBody>
          <a:bodyPr wrap="square">
            <a:spAutoFit/>
          </a:bodyPr>
          <a:lstStyle/>
          <a:p>
            <a:r>
              <a:rPr lang="fr-FR" dirty="0"/>
              <a:t>La présence des odonates nécessite de conserver des secteurs ouverts à hélophytes mais corrélation délicate sur les observations</a:t>
            </a:r>
          </a:p>
          <a:p>
            <a:endParaRPr lang="fr-FR" dirty="0"/>
          </a:p>
          <a:p>
            <a:r>
              <a:rPr lang="fr-FR" dirty="0"/>
              <a:t>Espèces d’oiseaux à enjeux, comme le cincle plongeur, la mésange boréale ou encore le pic épeichette, en faibles effectifs Cincle plongeur associé aux contextes boisés </a:t>
            </a:r>
          </a:p>
          <a:p>
            <a:endParaRPr lang="fr-FR" dirty="0"/>
          </a:p>
          <a:p>
            <a:r>
              <a:rPr lang="fr-FR" dirty="0"/>
              <a:t>Salamandre tachetée uniquement en l’absence de piétinement</a:t>
            </a:r>
          </a:p>
          <a:p>
            <a:r>
              <a:rPr lang="fr-FR" dirty="0"/>
              <a:t>Absence de couleuvre vipérine et crossope aquatique </a:t>
            </a:r>
          </a:p>
        </p:txBody>
      </p:sp>
      <p:pic>
        <p:nvPicPr>
          <p:cNvPr id="13" name="Image 12">
            <a:extLst>
              <a:ext uri="{FF2B5EF4-FFF2-40B4-BE49-F238E27FC236}">
                <a16:creationId xmlns:a16="http://schemas.microsoft.com/office/drawing/2014/main" id="{62EA7263-B046-7D90-B95B-DA6EB4CA0E6B}"/>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6831449" y="4098333"/>
            <a:ext cx="4773582" cy="2759667"/>
          </a:xfrm>
          <a:prstGeom prst="rect">
            <a:avLst/>
          </a:prstGeom>
        </p:spPr>
      </p:pic>
    </p:spTree>
    <p:extLst>
      <p:ext uri="{BB962C8B-B14F-4D97-AF65-F5344CB8AC3E}">
        <p14:creationId xmlns:p14="http://schemas.microsoft.com/office/powerpoint/2010/main" val="56708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5" grpId="0" animBg="1"/>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90A1F-33DF-906D-75BA-49D0424E02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858695E-E10F-EA67-71A9-6DF593F42392}"/>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6BF336A0-578D-D3DD-FC73-A5A34D86A689}"/>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9DA65186-FEEF-1F42-E7AD-672794140DCC}"/>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98F686EF-931C-BA8C-4962-356FF8889932}"/>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au 5">
            <a:extLst>
              <a:ext uri="{FF2B5EF4-FFF2-40B4-BE49-F238E27FC236}">
                <a16:creationId xmlns:a16="http://schemas.microsoft.com/office/drawing/2014/main" id="{88F08E62-41B5-D199-C91B-C543B9FF7A9D}"/>
              </a:ext>
            </a:extLst>
          </p:cNvPr>
          <p:cNvGraphicFramePr>
            <a:graphicFrameLocks noGrp="1"/>
          </p:cNvGraphicFramePr>
          <p:nvPr>
            <p:extLst>
              <p:ext uri="{D42A27DB-BD31-4B8C-83A1-F6EECF244321}">
                <p14:modId xmlns:p14="http://schemas.microsoft.com/office/powerpoint/2010/main" val="1130850741"/>
              </p:ext>
            </p:extLst>
          </p:nvPr>
        </p:nvGraphicFramePr>
        <p:xfrm>
          <a:off x="339407" y="1403507"/>
          <a:ext cx="8795069" cy="4228982"/>
        </p:xfrm>
        <a:graphic>
          <a:graphicData uri="http://schemas.openxmlformats.org/drawingml/2006/table">
            <a:tbl>
              <a:tblPr firstRow="1" firstCol="1" bandRow="1"/>
              <a:tblGrid>
                <a:gridCol w="2663025">
                  <a:extLst>
                    <a:ext uri="{9D8B030D-6E8A-4147-A177-3AD203B41FA5}">
                      <a16:colId xmlns:a16="http://schemas.microsoft.com/office/drawing/2014/main" val="1600403078"/>
                    </a:ext>
                  </a:extLst>
                </a:gridCol>
                <a:gridCol w="2371350">
                  <a:extLst>
                    <a:ext uri="{9D8B030D-6E8A-4147-A177-3AD203B41FA5}">
                      <a16:colId xmlns:a16="http://schemas.microsoft.com/office/drawing/2014/main" val="1193308427"/>
                    </a:ext>
                  </a:extLst>
                </a:gridCol>
                <a:gridCol w="3760694">
                  <a:extLst>
                    <a:ext uri="{9D8B030D-6E8A-4147-A177-3AD203B41FA5}">
                      <a16:colId xmlns:a16="http://schemas.microsoft.com/office/drawing/2014/main" val="2414831332"/>
                    </a:ext>
                  </a:extLst>
                </a:gridCol>
              </a:tblGrid>
              <a:tr h="1054060">
                <a:tc rowSpan="2">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10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Etude et diagnostic pour l’amélioration de la qualité du </a:t>
                      </a:r>
                      <a:r>
                        <a:rPr lang="fr-FR" sz="1400" kern="1000" dirty="0">
                          <a:solidFill>
                            <a:srgbClr val="0070C0"/>
                          </a:solidFill>
                          <a:effectLst/>
                          <a:latin typeface="Calibri" panose="020F0502020204030204" pitchFamily="34" charset="0"/>
                          <a:ea typeface="Times New Roman" panose="02020603050405020304" pitchFamily="18" charset="0"/>
                          <a:cs typeface="Calibri Light" panose="020F0302020204030204" pitchFamily="34" charset="0"/>
                        </a:rPr>
                        <a:t>ruisseau de Prâlon et de la Douix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- 34 km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Inventaires connaissance de la faune inféodée aux cours d’eau et concertation à l’appui des résultats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Diagnostic cours d’eau intégrant les exigences des espèces protégées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2022: Inventaire et réunion publique de restitution avec la LPO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21 705 €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Diagnostic terrain SBO</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92D050"/>
                    </a:solidFill>
                  </a:tcPr>
                </a:tc>
                <a:tc>
                  <a:txBody>
                    <a:bodyPr/>
                    <a:lstStyle/>
                    <a:p>
                      <a:pPr algn="l">
                        <a:buNone/>
                      </a:pPr>
                      <a:r>
                        <a:rPr lang="fr-FR" sz="1400" kern="1000">
                          <a:effectLst/>
                          <a:latin typeface="Calibri" panose="020F0502020204030204" pitchFamily="34" charset="0"/>
                          <a:ea typeface="Times New Roman" panose="02020603050405020304" pitchFamily="18" charset="0"/>
                          <a:cs typeface="Calibri Light" panose="020F0302020204030204" pitchFamily="34" charset="0"/>
                        </a:rPr>
                        <a:t>Le Prâlon est nettement plus dégradé que la Douix. Chaque opération fera l’objet d’une confrontation avec la localisation des espèces protégées localisées.</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480122543"/>
                  </a:ext>
                </a:extLst>
              </a:tr>
              <a:tr h="1581091">
                <a:tc vMerge="1">
                  <a:txBody>
                    <a:bodyPr/>
                    <a:lstStyle/>
                    <a:p>
                      <a:endParaRPr lang="fr-FR"/>
                    </a:p>
                  </a:txBody>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Croisement diagnostic avec espèces protégées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Le piétinement et la ripisylve restent les facteurs prépondérants de la préservation du maximum d’espèces inféodées sur les petits cours d’eau.</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616677610"/>
                  </a:ext>
                </a:extLst>
              </a:tr>
              <a:tr h="1581091">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9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Suivi des populations d’écrevisses à pattes blanches et travaux à définir</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Inventaire 2022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18 490 €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2023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28 166 €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2024 : </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28 764 €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pour</a:t>
                      </a:r>
                      <a:r>
                        <a:rPr lang="fr-FR" sz="1400" b="1"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 </a:t>
                      </a: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1150m sur la </a:t>
                      </a:r>
                      <a:r>
                        <a:rPr lang="fr-FR" sz="1400" kern="1000" dirty="0">
                          <a:solidFill>
                            <a:schemeClr val="tx1"/>
                          </a:solidFill>
                          <a:effectLst/>
                          <a:latin typeface="Calibri" panose="020F0502020204030204" pitchFamily="34" charset="0"/>
                          <a:ea typeface="Times New Roman" panose="02020603050405020304" pitchFamily="18" charset="0"/>
                          <a:cs typeface="Calibri Light" panose="020F0302020204030204" pitchFamily="34" charset="0"/>
                        </a:rPr>
                        <a:t>Sirène</a:t>
                      </a:r>
                      <a:endParaRPr lang="fr-FR" sz="1400" kern="10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Partenariat SHNA avec Inventaire, diagnostic et une réunion publique.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La concertation a permis la réalisation de 2 opérations de travaux en 2023 et 2024. Les travaux effectués ont permis de convaincre un 3</a:t>
                      </a:r>
                      <a:r>
                        <a:rPr lang="fr-FR" sz="1400" kern="1000" baseline="30000" dirty="0">
                          <a:effectLst/>
                          <a:latin typeface="Calibri" panose="020F0502020204030204" pitchFamily="34" charset="0"/>
                          <a:ea typeface="Times New Roman" panose="02020603050405020304" pitchFamily="18" charset="0"/>
                          <a:cs typeface="Calibri Light" panose="020F0302020204030204" pitchFamily="34" charset="0"/>
                        </a:rPr>
                        <a:t>ème</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exploitant pour 2025.</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1622683051"/>
                  </a:ext>
                </a:extLst>
              </a:tr>
            </a:tbl>
          </a:graphicData>
        </a:graphic>
      </p:graphicFrame>
      <p:sp>
        <p:nvSpPr>
          <p:cNvPr id="7" name="Flèche : droite 6">
            <a:extLst>
              <a:ext uri="{FF2B5EF4-FFF2-40B4-BE49-F238E27FC236}">
                <a16:creationId xmlns:a16="http://schemas.microsoft.com/office/drawing/2014/main" id="{052686B1-EECC-6DD6-070F-41BC17BF6FDE}"/>
              </a:ext>
            </a:extLst>
          </p:cNvPr>
          <p:cNvSpPr/>
          <p:nvPr/>
        </p:nvSpPr>
        <p:spPr>
          <a:xfrm>
            <a:off x="9298922" y="1683411"/>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D8EA17D6-4E43-14FE-C847-CB085D96EE03}"/>
              </a:ext>
            </a:extLst>
          </p:cNvPr>
          <p:cNvSpPr txBox="1"/>
          <p:nvPr/>
        </p:nvSpPr>
        <p:spPr>
          <a:xfrm>
            <a:off x="9791701" y="1683411"/>
            <a:ext cx="2400299" cy="646331"/>
          </a:xfrm>
          <a:prstGeom prst="rect">
            <a:avLst/>
          </a:prstGeom>
          <a:noFill/>
        </p:spPr>
        <p:txBody>
          <a:bodyPr wrap="square" rtlCol="0">
            <a:spAutoFit/>
          </a:bodyPr>
          <a:lstStyle/>
          <a:p>
            <a:r>
              <a:rPr lang="fr-FR" dirty="0"/>
              <a:t>Poursuite avec travaux sur 2 petits secteurs</a:t>
            </a:r>
          </a:p>
        </p:txBody>
      </p:sp>
      <p:sp>
        <p:nvSpPr>
          <p:cNvPr id="15" name="Flèche : droite 14">
            <a:extLst>
              <a:ext uri="{FF2B5EF4-FFF2-40B4-BE49-F238E27FC236}">
                <a16:creationId xmlns:a16="http://schemas.microsoft.com/office/drawing/2014/main" id="{E62956B1-6D45-BFC4-516C-9DF1877FBB81}"/>
              </a:ext>
            </a:extLst>
          </p:cNvPr>
          <p:cNvSpPr/>
          <p:nvPr/>
        </p:nvSpPr>
        <p:spPr>
          <a:xfrm>
            <a:off x="9298922" y="2814672"/>
            <a:ext cx="412376" cy="421341"/>
          </a:xfrm>
          <a:prstGeom prst="rightArrow">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E9CB0480-E1FD-052E-6466-DE4DE115F1A9}"/>
              </a:ext>
            </a:extLst>
          </p:cNvPr>
          <p:cNvSpPr txBox="1"/>
          <p:nvPr/>
        </p:nvSpPr>
        <p:spPr>
          <a:xfrm>
            <a:off x="9711298" y="2840676"/>
            <a:ext cx="2400299" cy="923330"/>
          </a:xfrm>
          <a:prstGeom prst="rect">
            <a:avLst/>
          </a:prstGeom>
          <a:noFill/>
        </p:spPr>
        <p:txBody>
          <a:bodyPr wrap="square" rtlCol="0">
            <a:spAutoFit/>
          </a:bodyPr>
          <a:lstStyle/>
          <a:p>
            <a:r>
              <a:rPr lang="fr-FR" dirty="0"/>
              <a:t>Prise en compte des résultats dans les projets</a:t>
            </a:r>
          </a:p>
        </p:txBody>
      </p:sp>
      <p:sp>
        <p:nvSpPr>
          <p:cNvPr id="17" name="Flèche : droite 16">
            <a:extLst>
              <a:ext uri="{FF2B5EF4-FFF2-40B4-BE49-F238E27FC236}">
                <a16:creationId xmlns:a16="http://schemas.microsoft.com/office/drawing/2014/main" id="{AB232536-15C7-3771-A89E-7EE64CB3BA56}"/>
              </a:ext>
            </a:extLst>
          </p:cNvPr>
          <p:cNvSpPr/>
          <p:nvPr/>
        </p:nvSpPr>
        <p:spPr>
          <a:xfrm>
            <a:off x="9298922" y="4499930"/>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36E8E443-AA8B-AD58-67F4-AEA0E862147D}"/>
              </a:ext>
            </a:extLst>
          </p:cNvPr>
          <p:cNvSpPr txBox="1"/>
          <p:nvPr/>
        </p:nvSpPr>
        <p:spPr>
          <a:xfrm>
            <a:off x="9791701" y="4528259"/>
            <a:ext cx="2319896" cy="923330"/>
          </a:xfrm>
          <a:prstGeom prst="rect">
            <a:avLst/>
          </a:prstGeom>
          <a:noFill/>
        </p:spPr>
        <p:txBody>
          <a:bodyPr wrap="square" rtlCol="0">
            <a:spAutoFit/>
          </a:bodyPr>
          <a:lstStyle/>
          <a:p>
            <a:r>
              <a:rPr lang="fr-FR" dirty="0"/>
              <a:t>Travaux 2025 (700m)</a:t>
            </a:r>
          </a:p>
          <a:p>
            <a:r>
              <a:rPr lang="fr-FR" dirty="0"/>
              <a:t>Poursuite avec travaux à confirmer pour 2027</a:t>
            </a:r>
          </a:p>
        </p:txBody>
      </p:sp>
    </p:spTree>
    <p:extLst>
      <p:ext uri="{BB962C8B-B14F-4D97-AF65-F5344CB8AC3E}">
        <p14:creationId xmlns:p14="http://schemas.microsoft.com/office/powerpoint/2010/main" val="203428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5" grpId="0" animBg="1"/>
      <p:bldP spid="16" grpId="0"/>
      <p:bldP spid="17" grpId="0" animBg="1"/>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CAB965EB-5FE6-BB31-F235-0D661DA18956}"/>
              </a:ext>
            </a:extLst>
          </p:cNvPr>
          <p:cNvPicPr>
            <a:picLocks noChangeAspect="1"/>
          </p:cNvPicPr>
          <p:nvPr/>
        </p:nvPicPr>
        <p:blipFill rotWithShape="1">
          <a:blip r:embed="rId2"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3448629" y="1439850"/>
            <a:ext cx="5416682" cy="4429980"/>
          </a:xfrm>
          <a:prstGeom prst="rect">
            <a:avLst/>
          </a:prstGeom>
          <a:ln>
            <a:noFill/>
          </a:ln>
          <a:extLst>
            <a:ext uri="{53640926-AAD7-44D8-BBD7-CCE9431645EC}">
              <a14:shadowObscured xmlns:a14="http://schemas.microsoft.com/office/drawing/2010/main"/>
            </a:ext>
          </a:extLst>
        </p:spPr>
      </p:pic>
      <p:sp>
        <p:nvSpPr>
          <p:cNvPr id="16" name="Larme 15">
            <a:extLst>
              <a:ext uri="{FF2B5EF4-FFF2-40B4-BE49-F238E27FC236}">
                <a16:creationId xmlns:a16="http://schemas.microsoft.com/office/drawing/2014/main" id="{F6126B6B-7F2C-7CD7-5660-B36A286527B1}"/>
              </a:ext>
            </a:extLst>
          </p:cNvPr>
          <p:cNvSpPr/>
          <p:nvPr/>
        </p:nvSpPr>
        <p:spPr>
          <a:xfrm rot="5400000" flipV="1">
            <a:off x="9654279" y="1177728"/>
            <a:ext cx="1567705" cy="1691868"/>
          </a:xfrm>
          <a:prstGeom prst="teardrop">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17" name="Image 16">
            <a:extLst>
              <a:ext uri="{FF2B5EF4-FFF2-40B4-BE49-F238E27FC236}">
                <a16:creationId xmlns:a16="http://schemas.microsoft.com/office/drawing/2014/main" id="{1BC8E837-798D-A937-7D3E-BE09745385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31944" y="1327328"/>
            <a:ext cx="2081870" cy="1626144"/>
          </a:xfrm>
          <a:prstGeom prst="rect">
            <a:avLst/>
          </a:prstGeom>
          <a:effectLst>
            <a:outerShdw blurRad="50800" dist="38100" dir="2700000" algn="tl" rotWithShape="0">
              <a:prstClr val="black">
                <a:alpha val="40000"/>
              </a:prstClr>
            </a:outerShdw>
          </a:effectLst>
        </p:spPr>
      </p:pic>
      <p:sp>
        <p:nvSpPr>
          <p:cNvPr id="18" name="Zone de texte 1">
            <a:extLst>
              <a:ext uri="{FF2B5EF4-FFF2-40B4-BE49-F238E27FC236}">
                <a16:creationId xmlns:a16="http://schemas.microsoft.com/office/drawing/2014/main" id="{370B6DA3-8BE1-C915-0188-6F24C6979DA6}"/>
              </a:ext>
            </a:extLst>
          </p:cNvPr>
          <p:cNvSpPr txBox="1"/>
          <p:nvPr/>
        </p:nvSpPr>
        <p:spPr>
          <a:xfrm>
            <a:off x="9721231" y="1794314"/>
            <a:ext cx="1615441" cy="869027"/>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600" b="1" kern="1000" dirty="0">
                <a:effectLst/>
                <a:latin typeface="Calibri" panose="020F0502020204030204" pitchFamily="34" charset="0"/>
                <a:ea typeface="Times New Roman" panose="02020603050405020304" pitchFamily="18" charset="0"/>
                <a:cs typeface="Times New Roman" panose="02020603050405020304" pitchFamily="18" charset="0"/>
              </a:rPr>
              <a:t>Suivi des assecs</a:t>
            </a:r>
          </a:p>
          <a:p>
            <a:pPr algn="ctr">
              <a:buNone/>
            </a:pPr>
            <a:r>
              <a:rPr lang="fr-FR" sz="1600" kern="1000" dirty="0">
                <a:latin typeface="Calibri" panose="020F0502020204030204" pitchFamily="34" charset="0"/>
                <a:ea typeface="Times New Roman" panose="02020603050405020304" pitchFamily="18" charset="0"/>
                <a:cs typeface="Times New Roman" panose="02020603050405020304" pitchFamily="18" charset="0"/>
              </a:rPr>
              <a:t>affluents</a:t>
            </a:r>
            <a:endParaRPr lang="fr-FR" sz="16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600" kern="10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20" name="Forme libre : forme 19">
            <a:extLst>
              <a:ext uri="{FF2B5EF4-FFF2-40B4-BE49-F238E27FC236}">
                <a16:creationId xmlns:a16="http://schemas.microsoft.com/office/drawing/2014/main" id="{3D125BC2-E04A-7151-6A76-BD1DDF1C61A4}"/>
              </a:ext>
            </a:extLst>
          </p:cNvPr>
          <p:cNvSpPr/>
          <p:nvPr/>
        </p:nvSpPr>
        <p:spPr>
          <a:xfrm rot="6434570">
            <a:off x="7071785" y="1435270"/>
            <a:ext cx="667293" cy="1070691"/>
          </a:xfrm>
          <a:custGeom>
            <a:avLst/>
            <a:gdLst>
              <a:gd name="connsiteX0" fmla="*/ 0 w 1430977"/>
              <a:gd name="connsiteY0" fmla="*/ 0 h 1603169"/>
              <a:gd name="connsiteX1" fmla="*/ 77190 w 1430977"/>
              <a:gd name="connsiteY1" fmla="*/ 492826 h 1603169"/>
              <a:gd name="connsiteX2" fmla="*/ 380011 w 1430977"/>
              <a:gd name="connsiteY2" fmla="*/ 967839 h 1603169"/>
              <a:gd name="connsiteX3" fmla="*/ 1050966 w 1430977"/>
              <a:gd name="connsiteY3" fmla="*/ 1430976 h 1603169"/>
              <a:gd name="connsiteX4" fmla="*/ 1430977 w 1430977"/>
              <a:gd name="connsiteY4" fmla="*/ 1603169 h 1603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0977" h="1603169">
                <a:moveTo>
                  <a:pt x="0" y="0"/>
                </a:moveTo>
                <a:cubicBezTo>
                  <a:pt x="6927" y="165760"/>
                  <a:pt x="13855" y="331520"/>
                  <a:pt x="77190" y="492826"/>
                </a:cubicBezTo>
                <a:cubicBezTo>
                  <a:pt x="140525" y="654132"/>
                  <a:pt x="217715" y="811481"/>
                  <a:pt x="380011" y="967839"/>
                </a:cubicBezTo>
                <a:cubicBezTo>
                  <a:pt x="542307" y="1124197"/>
                  <a:pt x="875805" y="1325088"/>
                  <a:pt x="1050966" y="1430976"/>
                </a:cubicBezTo>
                <a:cubicBezTo>
                  <a:pt x="1226127" y="1536864"/>
                  <a:pt x="1328552" y="1570016"/>
                  <a:pt x="1430977" y="1603169"/>
                </a:cubicBezTo>
              </a:path>
            </a:pathLst>
          </a:custGeom>
          <a:ln w="19050">
            <a:solidFill>
              <a:schemeClr val="accent4">
                <a:lumMod val="60000"/>
                <a:lumOff val="40000"/>
              </a:schemeClr>
            </a:solidFill>
            <a:headEnd type="none" w="med" len="med"/>
            <a:tailEnd type="arrow" w="med" len="med"/>
          </a:ln>
        </p:spPr>
        <p:style>
          <a:lnRef idx="1">
            <a:schemeClr val="accent2"/>
          </a:lnRef>
          <a:fillRef idx="0">
            <a:schemeClr val="accent2"/>
          </a:fillRef>
          <a:effectRef idx="0">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1" name="Larme 20">
            <a:extLst>
              <a:ext uri="{FF2B5EF4-FFF2-40B4-BE49-F238E27FC236}">
                <a16:creationId xmlns:a16="http://schemas.microsoft.com/office/drawing/2014/main" id="{25CF7316-5351-6B83-9BC3-7EF3AADF670A}"/>
              </a:ext>
            </a:extLst>
          </p:cNvPr>
          <p:cNvSpPr/>
          <p:nvPr/>
        </p:nvSpPr>
        <p:spPr>
          <a:xfrm rot="10800000" flipV="1">
            <a:off x="9859494" y="4969687"/>
            <a:ext cx="1609725" cy="1527173"/>
          </a:xfrm>
          <a:prstGeom prst="teardrop">
            <a:avLst/>
          </a:prstGeom>
          <a:solidFill>
            <a:srgbClr val="DF45E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2" name="Zone de texte 1">
            <a:extLst>
              <a:ext uri="{FF2B5EF4-FFF2-40B4-BE49-F238E27FC236}">
                <a16:creationId xmlns:a16="http://schemas.microsoft.com/office/drawing/2014/main" id="{255F4202-37A4-F6A4-829B-D33EC61EFDB7}"/>
              </a:ext>
            </a:extLst>
          </p:cNvPr>
          <p:cNvSpPr txBox="1"/>
          <p:nvPr/>
        </p:nvSpPr>
        <p:spPr>
          <a:xfrm>
            <a:off x="9984590" y="5280213"/>
            <a:ext cx="1484630" cy="10382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a:buNone/>
            </a:pPr>
            <a:r>
              <a:rPr lang="fr-FR" sz="1600" b="1" kern="10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Restauration morphologique </a:t>
            </a:r>
            <a:endParaRPr lang="fr-FR" sz="16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600" b="1" kern="10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Ouche aval</a:t>
            </a:r>
            <a:endParaRPr lang="fr-FR" sz="1600" kern="10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3" name="Image 22">
            <a:extLst>
              <a:ext uri="{FF2B5EF4-FFF2-40B4-BE49-F238E27FC236}">
                <a16:creationId xmlns:a16="http://schemas.microsoft.com/office/drawing/2014/main" id="{0732FC86-7C34-7C64-6CCA-337048910C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21649" y="3558596"/>
            <a:ext cx="2081455" cy="1552698"/>
          </a:xfrm>
          <a:prstGeom prst="rect">
            <a:avLst/>
          </a:prstGeom>
          <a:effectLst>
            <a:outerShdw blurRad="50800" dist="38100" dir="2700000" algn="tl" rotWithShape="0">
              <a:prstClr val="black">
                <a:alpha val="40000"/>
              </a:prstClr>
            </a:outerShdw>
          </a:effectLst>
        </p:spPr>
      </p:pic>
      <p:sp>
        <p:nvSpPr>
          <p:cNvPr id="24" name="Forme libre : forme 23">
            <a:extLst>
              <a:ext uri="{FF2B5EF4-FFF2-40B4-BE49-F238E27FC236}">
                <a16:creationId xmlns:a16="http://schemas.microsoft.com/office/drawing/2014/main" id="{BA07A952-CD97-32FC-ADED-8D6283ACAE7D}"/>
              </a:ext>
            </a:extLst>
          </p:cNvPr>
          <p:cNvSpPr/>
          <p:nvPr/>
        </p:nvSpPr>
        <p:spPr>
          <a:xfrm rot="6672199">
            <a:off x="8351853" y="2603004"/>
            <a:ext cx="386842" cy="1796388"/>
          </a:xfrm>
          <a:custGeom>
            <a:avLst/>
            <a:gdLst>
              <a:gd name="connsiteX0" fmla="*/ 0 w 1430977"/>
              <a:gd name="connsiteY0" fmla="*/ 0 h 1603169"/>
              <a:gd name="connsiteX1" fmla="*/ 77190 w 1430977"/>
              <a:gd name="connsiteY1" fmla="*/ 492826 h 1603169"/>
              <a:gd name="connsiteX2" fmla="*/ 380011 w 1430977"/>
              <a:gd name="connsiteY2" fmla="*/ 967839 h 1603169"/>
              <a:gd name="connsiteX3" fmla="*/ 1050966 w 1430977"/>
              <a:gd name="connsiteY3" fmla="*/ 1430976 h 1603169"/>
              <a:gd name="connsiteX4" fmla="*/ 1430977 w 1430977"/>
              <a:gd name="connsiteY4" fmla="*/ 1603169 h 1603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0977" h="1603169">
                <a:moveTo>
                  <a:pt x="0" y="0"/>
                </a:moveTo>
                <a:cubicBezTo>
                  <a:pt x="6927" y="165760"/>
                  <a:pt x="13855" y="331520"/>
                  <a:pt x="77190" y="492826"/>
                </a:cubicBezTo>
                <a:cubicBezTo>
                  <a:pt x="140525" y="654132"/>
                  <a:pt x="217715" y="811481"/>
                  <a:pt x="380011" y="967839"/>
                </a:cubicBezTo>
                <a:cubicBezTo>
                  <a:pt x="542307" y="1124197"/>
                  <a:pt x="875805" y="1325088"/>
                  <a:pt x="1050966" y="1430976"/>
                </a:cubicBezTo>
                <a:cubicBezTo>
                  <a:pt x="1226127" y="1536864"/>
                  <a:pt x="1328552" y="1570016"/>
                  <a:pt x="1430977" y="1603169"/>
                </a:cubicBezTo>
              </a:path>
            </a:pathLst>
          </a:custGeom>
          <a:ln w="19050">
            <a:solidFill>
              <a:srgbClr val="FF00FF"/>
            </a:solidFill>
            <a:headEnd type="none" w="med" len="med"/>
            <a:tailEnd type="arrow" w="med" len="med"/>
          </a:ln>
        </p:spPr>
        <p:style>
          <a:lnRef idx="1">
            <a:schemeClr val="accent2"/>
          </a:lnRef>
          <a:fillRef idx="0">
            <a:schemeClr val="accent2"/>
          </a:fillRef>
          <a:effectRef idx="0">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5" name="Larme 24">
            <a:extLst>
              <a:ext uri="{FF2B5EF4-FFF2-40B4-BE49-F238E27FC236}">
                <a16:creationId xmlns:a16="http://schemas.microsoft.com/office/drawing/2014/main" id="{007686B5-2565-C1E0-B78A-6D2170449CDB}"/>
              </a:ext>
            </a:extLst>
          </p:cNvPr>
          <p:cNvSpPr/>
          <p:nvPr/>
        </p:nvSpPr>
        <p:spPr>
          <a:xfrm rot="10800000" flipV="1">
            <a:off x="6015454" y="4153660"/>
            <a:ext cx="2105724" cy="1675765"/>
          </a:xfrm>
          <a:prstGeom prst="teardrop">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6" name="Zone de texte 1">
            <a:extLst>
              <a:ext uri="{FF2B5EF4-FFF2-40B4-BE49-F238E27FC236}">
                <a16:creationId xmlns:a16="http://schemas.microsoft.com/office/drawing/2014/main" id="{DFA15C68-33DE-CE8E-D30C-E1040FA17FD4}"/>
              </a:ext>
            </a:extLst>
          </p:cNvPr>
          <p:cNvSpPr txBox="1"/>
          <p:nvPr/>
        </p:nvSpPr>
        <p:spPr>
          <a:xfrm>
            <a:off x="5927850" y="4429251"/>
            <a:ext cx="2219804" cy="11245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600" b="1" kern="10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Restauration de la continuité piscicole et sédimentaire</a:t>
            </a:r>
            <a:r>
              <a:rPr lang="fr-FR" sz="1600" kern="10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en Liste 2</a:t>
            </a:r>
            <a:endParaRPr lang="fr-FR" sz="1600" kern="10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7" name="Image 26">
            <a:extLst>
              <a:ext uri="{FF2B5EF4-FFF2-40B4-BE49-F238E27FC236}">
                <a16:creationId xmlns:a16="http://schemas.microsoft.com/office/drawing/2014/main" id="{78EAB8FF-86AC-B726-20E8-A7AD8B3CD206}"/>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5570540" y="5337962"/>
            <a:ext cx="3728583" cy="1439449"/>
          </a:xfrm>
          <a:prstGeom prst="rect">
            <a:avLst/>
          </a:prstGeom>
          <a:noFill/>
          <a:effectLst>
            <a:outerShdw blurRad="50800" dist="38100" dir="2700000" algn="tl" rotWithShape="0">
              <a:prstClr val="black">
                <a:alpha val="40000"/>
              </a:prstClr>
            </a:outerShdw>
          </a:effectLst>
        </p:spPr>
      </p:pic>
      <p:sp>
        <p:nvSpPr>
          <p:cNvPr id="28" name="Forme libre : forme 27">
            <a:extLst>
              <a:ext uri="{FF2B5EF4-FFF2-40B4-BE49-F238E27FC236}">
                <a16:creationId xmlns:a16="http://schemas.microsoft.com/office/drawing/2014/main" id="{D8AB45C9-F950-FB29-056E-5B86E21F660A}"/>
              </a:ext>
            </a:extLst>
          </p:cNvPr>
          <p:cNvSpPr/>
          <p:nvPr/>
        </p:nvSpPr>
        <p:spPr>
          <a:xfrm rot="7890188" flipH="1">
            <a:off x="6188611" y="3195041"/>
            <a:ext cx="432267" cy="1015339"/>
          </a:xfrm>
          <a:custGeom>
            <a:avLst/>
            <a:gdLst>
              <a:gd name="connsiteX0" fmla="*/ 0 w 1430977"/>
              <a:gd name="connsiteY0" fmla="*/ 0 h 1603169"/>
              <a:gd name="connsiteX1" fmla="*/ 77190 w 1430977"/>
              <a:gd name="connsiteY1" fmla="*/ 492826 h 1603169"/>
              <a:gd name="connsiteX2" fmla="*/ 380011 w 1430977"/>
              <a:gd name="connsiteY2" fmla="*/ 967839 h 1603169"/>
              <a:gd name="connsiteX3" fmla="*/ 1050966 w 1430977"/>
              <a:gd name="connsiteY3" fmla="*/ 1430976 h 1603169"/>
              <a:gd name="connsiteX4" fmla="*/ 1430977 w 1430977"/>
              <a:gd name="connsiteY4" fmla="*/ 1603169 h 1603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0977" h="1603169">
                <a:moveTo>
                  <a:pt x="0" y="0"/>
                </a:moveTo>
                <a:cubicBezTo>
                  <a:pt x="6927" y="165760"/>
                  <a:pt x="13855" y="331520"/>
                  <a:pt x="77190" y="492826"/>
                </a:cubicBezTo>
                <a:cubicBezTo>
                  <a:pt x="140525" y="654132"/>
                  <a:pt x="217715" y="811481"/>
                  <a:pt x="380011" y="967839"/>
                </a:cubicBezTo>
                <a:cubicBezTo>
                  <a:pt x="542307" y="1124197"/>
                  <a:pt x="875805" y="1325088"/>
                  <a:pt x="1050966" y="1430976"/>
                </a:cubicBezTo>
                <a:cubicBezTo>
                  <a:pt x="1226127" y="1536864"/>
                  <a:pt x="1328552" y="1570016"/>
                  <a:pt x="1430977" y="1603169"/>
                </a:cubicBezTo>
              </a:path>
            </a:pathLst>
          </a:custGeom>
          <a:ln w="19050">
            <a:solidFill>
              <a:srgbClr val="7030A0"/>
            </a:solidFill>
            <a:headEnd type="none" w="med" len="med"/>
            <a:tailEnd type="arrow" w="med" len="med"/>
          </a:ln>
        </p:spPr>
        <p:style>
          <a:lnRef idx="1">
            <a:schemeClr val="accent2"/>
          </a:lnRef>
          <a:fillRef idx="0">
            <a:schemeClr val="accent2"/>
          </a:fillRef>
          <a:effectRef idx="0">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29" name="Larme 28">
            <a:extLst>
              <a:ext uri="{FF2B5EF4-FFF2-40B4-BE49-F238E27FC236}">
                <a16:creationId xmlns:a16="http://schemas.microsoft.com/office/drawing/2014/main" id="{F164EBB2-8912-E319-F484-99BFB3468B6B}"/>
              </a:ext>
            </a:extLst>
          </p:cNvPr>
          <p:cNvSpPr/>
          <p:nvPr/>
        </p:nvSpPr>
        <p:spPr>
          <a:xfrm rot="2878967" flipV="1">
            <a:off x="1720821" y="1164530"/>
            <a:ext cx="2323667" cy="2298318"/>
          </a:xfrm>
          <a:prstGeom prst="teardrop">
            <a:avLst>
              <a:gd name="adj" fmla="val 91550"/>
            </a:avLst>
          </a:prstGeom>
          <a:solidFill>
            <a:srgbClr val="EE8B1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0" name="Zone de texte 1">
            <a:extLst>
              <a:ext uri="{FF2B5EF4-FFF2-40B4-BE49-F238E27FC236}">
                <a16:creationId xmlns:a16="http://schemas.microsoft.com/office/drawing/2014/main" id="{63608C10-9E3C-255C-3B04-20FA274FBC2F}"/>
              </a:ext>
            </a:extLst>
          </p:cNvPr>
          <p:cNvSpPr txBox="1"/>
          <p:nvPr/>
        </p:nvSpPr>
        <p:spPr>
          <a:xfrm>
            <a:off x="2041731" y="1467840"/>
            <a:ext cx="1733388" cy="200169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600" b="1" kern="10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Connaissance de la biodiversité </a:t>
            </a:r>
            <a:endParaRPr lang="fr-FR" sz="1600" b="1" kern="1000" dirty="0">
              <a:solidFill>
                <a:srgbClr val="FFFFFF"/>
              </a:solidFill>
              <a:latin typeface="Calibri" panose="020F0502020204030204" pitchFamily="34" charset="0"/>
              <a:ea typeface="Times New Roman" panose="02020603050405020304" pitchFamily="18" charset="0"/>
              <a:cs typeface="Times New Roman" panose="02020603050405020304" pitchFamily="18" charset="0"/>
            </a:endParaRPr>
          </a:p>
          <a:p>
            <a:pPr algn="ctr">
              <a:buNone/>
            </a:pPr>
            <a:endParaRPr lang="fr-FR" sz="1600" b="1" kern="10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600" b="1" kern="10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Préservation de l’écrevisse à pattes blanches</a:t>
            </a:r>
            <a:r>
              <a:rPr lang="fr-FR" sz="1600" kern="10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(3 colonies)</a:t>
            </a:r>
            <a:endParaRPr lang="fr-FR" sz="1600" kern="10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1" name="Image 30">
            <a:extLst>
              <a:ext uri="{FF2B5EF4-FFF2-40B4-BE49-F238E27FC236}">
                <a16:creationId xmlns:a16="http://schemas.microsoft.com/office/drawing/2014/main" id="{7CF7ABCE-CBE0-B845-E659-8057AB2E929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8573" y="1327328"/>
            <a:ext cx="1613158" cy="2213236"/>
          </a:xfrm>
          <a:prstGeom prst="rect">
            <a:avLst/>
          </a:prstGeom>
          <a:effectLst>
            <a:outerShdw blurRad="50800" dist="38100" dir="2700000" algn="tl" rotWithShape="0">
              <a:prstClr val="black">
                <a:alpha val="40000"/>
              </a:prstClr>
            </a:outerShdw>
          </a:effectLst>
        </p:spPr>
      </p:pic>
      <p:sp>
        <p:nvSpPr>
          <p:cNvPr id="32" name="Forme libre : forme 31">
            <a:extLst>
              <a:ext uri="{FF2B5EF4-FFF2-40B4-BE49-F238E27FC236}">
                <a16:creationId xmlns:a16="http://schemas.microsoft.com/office/drawing/2014/main" id="{3EB5F053-3B8D-5D9A-B8D9-8C297D7E8AAB}"/>
              </a:ext>
            </a:extLst>
          </p:cNvPr>
          <p:cNvSpPr/>
          <p:nvPr/>
        </p:nvSpPr>
        <p:spPr>
          <a:xfrm rot="4890747" flipV="1">
            <a:off x="3999570" y="1579047"/>
            <a:ext cx="629155" cy="844579"/>
          </a:xfrm>
          <a:custGeom>
            <a:avLst/>
            <a:gdLst>
              <a:gd name="connsiteX0" fmla="*/ 0 w 1430977"/>
              <a:gd name="connsiteY0" fmla="*/ 0 h 1603169"/>
              <a:gd name="connsiteX1" fmla="*/ 77190 w 1430977"/>
              <a:gd name="connsiteY1" fmla="*/ 492826 h 1603169"/>
              <a:gd name="connsiteX2" fmla="*/ 380011 w 1430977"/>
              <a:gd name="connsiteY2" fmla="*/ 967839 h 1603169"/>
              <a:gd name="connsiteX3" fmla="*/ 1050966 w 1430977"/>
              <a:gd name="connsiteY3" fmla="*/ 1430976 h 1603169"/>
              <a:gd name="connsiteX4" fmla="*/ 1430977 w 1430977"/>
              <a:gd name="connsiteY4" fmla="*/ 1603169 h 1603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0977" h="1603169">
                <a:moveTo>
                  <a:pt x="0" y="0"/>
                </a:moveTo>
                <a:cubicBezTo>
                  <a:pt x="6927" y="165760"/>
                  <a:pt x="13855" y="331520"/>
                  <a:pt x="77190" y="492826"/>
                </a:cubicBezTo>
                <a:cubicBezTo>
                  <a:pt x="140525" y="654132"/>
                  <a:pt x="217715" y="811481"/>
                  <a:pt x="380011" y="967839"/>
                </a:cubicBezTo>
                <a:cubicBezTo>
                  <a:pt x="542307" y="1124197"/>
                  <a:pt x="875805" y="1325088"/>
                  <a:pt x="1050966" y="1430976"/>
                </a:cubicBezTo>
                <a:cubicBezTo>
                  <a:pt x="1226127" y="1536864"/>
                  <a:pt x="1328552" y="1570016"/>
                  <a:pt x="1430977" y="1603169"/>
                </a:cubicBezTo>
              </a:path>
            </a:pathLst>
          </a:custGeom>
          <a:ln w="19050">
            <a:headEnd type="none" w="med" len="med"/>
            <a:tailEnd type="arrow" w="med" len="med"/>
          </a:ln>
        </p:spPr>
        <p:style>
          <a:lnRef idx="1">
            <a:schemeClr val="accent2"/>
          </a:lnRef>
          <a:fillRef idx="0">
            <a:schemeClr val="accent2"/>
          </a:fillRef>
          <a:effectRef idx="0">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6" name="Larme 5">
            <a:extLst>
              <a:ext uri="{FF2B5EF4-FFF2-40B4-BE49-F238E27FC236}">
                <a16:creationId xmlns:a16="http://schemas.microsoft.com/office/drawing/2014/main" id="{C2DC87A0-A2D8-6EF8-BA91-4BA3A9067A84}"/>
              </a:ext>
            </a:extLst>
          </p:cNvPr>
          <p:cNvSpPr/>
          <p:nvPr/>
        </p:nvSpPr>
        <p:spPr>
          <a:xfrm rot="10800000" flipV="1">
            <a:off x="2164876" y="4918475"/>
            <a:ext cx="1805685" cy="1705357"/>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dirty="0"/>
          </a:p>
        </p:txBody>
      </p:sp>
      <p:sp>
        <p:nvSpPr>
          <p:cNvPr id="7" name="Zone de texte 1">
            <a:extLst>
              <a:ext uri="{FF2B5EF4-FFF2-40B4-BE49-F238E27FC236}">
                <a16:creationId xmlns:a16="http://schemas.microsoft.com/office/drawing/2014/main" id="{D3E8EC2C-A062-694D-159C-1B7F945715D8}"/>
              </a:ext>
            </a:extLst>
          </p:cNvPr>
          <p:cNvSpPr txBox="1"/>
          <p:nvPr/>
        </p:nvSpPr>
        <p:spPr>
          <a:xfrm>
            <a:off x="2382713" y="5332677"/>
            <a:ext cx="1551329" cy="124309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a:buNone/>
            </a:pPr>
            <a:r>
              <a:rPr lang="fr-FR" sz="1600" b="1" kern="10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Restauration morphologique</a:t>
            </a:r>
            <a:endParaRPr lang="fr-FR" sz="16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600" b="1" kern="10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Chamban</a:t>
            </a:r>
            <a:endParaRPr lang="fr-FR" sz="1600" b="1" kern="10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Image 7">
            <a:extLst>
              <a:ext uri="{FF2B5EF4-FFF2-40B4-BE49-F238E27FC236}">
                <a16:creationId xmlns:a16="http://schemas.microsoft.com/office/drawing/2014/main" id="{C7282D31-F892-E34C-49DD-DAF494D13CD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6508" y="4044839"/>
            <a:ext cx="1888935" cy="2586245"/>
          </a:xfrm>
          <a:prstGeom prst="rect">
            <a:avLst/>
          </a:prstGeom>
          <a:effectLst>
            <a:outerShdw blurRad="50800" dist="38100" dir="2700000" algn="tl" rotWithShape="0">
              <a:prstClr val="black">
                <a:alpha val="40000"/>
              </a:prstClr>
            </a:outerShdw>
          </a:effectLst>
        </p:spPr>
      </p:pic>
      <p:sp>
        <p:nvSpPr>
          <p:cNvPr id="9" name="Forme libre : forme 8">
            <a:extLst>
              <a:ext uri="{FF2B5EF4-FFF2-40B4-BE49-F238E27FC236}">
                <a16:creationId xmlns:a16="http://schemas.microsoft.com/office/drawing/2014/main" id="{B44BD03E-777A-C3D4-4B80-7875492F825C}"/>
              </a:ext>
            </a:extLst>
          </p:cNvPr>
          <p:cNvSpPr/>
          <p:nvPr/>
        </p:nvSpPr>
        <p:spPr>
          <a:xfrm rot="9554576" flipH="1">
            <a:off x="3516658" y="5082462"/>
            <a:ext cx="702101" cy="358597"/>
          </a:xfrm>
          <a:custGeom>
            <a:avLst/>
            <a:gdLst>
              <a:gd name="connsiteX0" fmla="*/ 0 w 1430977"/>
              <a:gd name="connsiteY0" fmla="*/ 0 h 1603169"/>
              <a:gd name="connsiteX1" fmla="*/ 77190 w 1430977"/>
              <a:gd name="connsiteY1" fmla="*/ 492826 h 1603169"/>
              <a:gd name="connsiteX2" fmla="*/ 380011 w 1430977"/>
              <a:gd name="connsiteY2" fmla="*/ 967839 h 1603169"/>
              <a:gd name="connsiteX3" fmla="*/ 1050966 w 1430977"/>
              <a:gd name="connsiteY3" fmla="*/ 1430976 h 1603169"/>
              <a:gd name="connsiteX4" fmla="*/ 1430977 w 1430977"/>
              <a:gd name="connsiteY4" fmla="*/ 1603169 h 1603169"/>
              <a:gd name="connsiteX0" fmla="*/ -2 w 1353785"/>
              <a:gd name="connsiteY0" fmla="*/ 0 h 1110343"/>
              <a:gd name="connsiteX1" fmla="*/ 302819 w 1353785"/>
              <a:gd name="connsiteY1" fmla="*/ 475013 h 1110343"/>
              <a:gd name="connsiteX2" fmla="*/ 973774 w 1353785"/>
              <a:gd name="connsiteY2" fmla="*/ 938150 h 1110343"/>
              <a:gd name="connsiteX3" fmla="*/ 1353785 w 1353785"/>
              <a:gd name="connsiteY3" fmla="*/ 1110343 h 1110343"/>
              <a:gd name="connsiteX0" fmla="*/ 1 w 1050967"/>
              <a:gd name="connsiteY0" fmla="*/ -1 h 635329"/>
              <a:gd name="connsiteX1" fmla="*/ 670956 w 1050967"/>
              <a:gd name="connsiteY1" fmla="*/ 463136 h 635329"/>
              <a:gd name="connsiteX2" fmla="*/ 1050967 w 1050967"/>
              <a:gd name="connsiteY2" fmla="*/ 635329 h 635329"/>
              <a:gd name="connsiteX0" fmla="*/ -2 w 1470831"/>
              <a:gd name="connsiteY0" fmla="*/ 0 h 1024384"/>
              <a:gd name="connsiteX1" fmla="*/ 1090820 w 1470831"/>
              <a:gd name="connsiteY1" fmla="*/ 852191 h 1024384"/>
              <a:gd name="connsiteX2" fmla="*/ 1470831 w 1470831"/>
              <a:gd name="connsiteY2" fmla="*/ 1024384 h 1024384"/>
              <a:gd name="connsiteX0" fmla="*/ -1 w 1377169"/>
              <a:gd name="connsiteY0" fmla="*/ 0 h 653927"/>
              <a:gd name="connsiteX1" fmla="*/ 997158 w 1377169"/>
              <a:gd name="connsiteY1" fmla="*/ 481734 h 653927"/>
              <a:gd name="connsiteX2" fmla="*/ 1377169 w 1377169"/>
              <a:gd name="connsiteY2" fmla="*/ 653927 h 653927"/>
              <a:gd name="connsiteX0" fmla="*/ -1 w 1377169"/>
              <a:gd name="connsiteY0" fmla="*/ 0 h 653927"/>
              <a:gd name="connsiteX1" fmla="*/ 997158 w 1377169"/>
              <a:gd name="connsiteY1" fmla="*/ 481734 h 653927"/>
              <a:gd name="connsiteX2" fmla="*/ 1377169 w 1377169"/>
              <a:gd name="connsiteY2" fmla="*/ 653927 h 653927"/>
              <a:gd name="connsiteX0" fmla="*/ -1 w 1462149"/>
              <a:gd name="connsiteY0" fmla="*/ -1 h 1216175"/>
              <a:gd name="connsiteX1" fmla="*/ 1082138 w 1462149"/>
              <a:gd name="connsiteY1" fmla="*/ 1043982 h 1216175"/>
              <a:gd name="connsiteX2" fmla="*/ 1462149 w 1462149"/>
              <a:gd name="connsiteY2" fmla="*/ 1216175 h 1216175"/>
              <a:gd name="connsiteX0" fmla="*/ -1 w 1462149"/>
              <a:gd name="connsiteY0" fmla="*/ -1 h 1216175"/>
              <a:gd name="connsiteX1" fmla="*/ 1082138 w 1462149"/>
              <a:gd name="connsiteY1" fmla="*/ 1043982 h 1216175"/>
              <a:gd name="connsiteX2" fmla="*/ 1462149 w 1462149"/>
              <a:gd name="connsiteY2" fmla="*/ 1216175 h 1216175"/>
              <a:gd name="connsiteX0" fmla="*/ -1 w 1462149"/>
              <a:gd name="connsiteY0" fmla="*/ -1 h 1216175"/>
              <a:gd name="connsiteX1" fmla="*/ 1462149 w 1462149"/>
              <a:gd name="connsiteY1" fmla="*/ 1216175 h 1216175"/>
              <a:gd name="connsiteX0" fmla="*/ -1 w 1421764"/>
              <a:gd name="connsiteY0" fmla="*/ -1 h 1472498"/>
              <a:gd name="connsiteX1" fmla="*/ 1421765 w 1421764"/>
              <a:gd name="connsiteY1" fmla="*/ 1472496 h 1472498"/>
            </a:gdLst>
            <a:ahLst/>
            <a:cxnLst>
              <a:cxn ang="0">
                <a:pos x="connsiteX0" y="connsiteY0"/>
              </a:cxn>
              <a:cxn ang="0">
                <a:pos x="connsiteX1" y="connsiteY1"/>
              </a:cxn>
            </a:cxnLst>
            <a:rect l="l" t="t" r="r" b="b"/>
            <a:pathLst>
              <a:path w="1421764" h="1472498">
                <a:moveTo>
                  <a:pt x="-1" y="-1"/>
                </a:moveTo>
                <a:lnTo>
                  <a:pt x="1421765" y="1472496"/>
                </a:lnTo>
              </a:path>
            </a:pathLst>
          </a:custGeom>
          <a:ln w="19050">
            <a:solidFill>
              <a:schemeClr val="accent6"/>
            </a:solidFill>
            <a:headEnd type="none" w="med" len="med"/>
            <a:tailEnd type="arrow" w="med" len="med"/>
          </a:ln>
        </p:spPr>
        <p:style>
          <a:lnRef idx="1">
            <a:schemeClr val="accent2"/>
          </a:lnRef>
          <a:fillRef idx="0">
            <a:schemeClr val="accent2"/>
          </a:fillRef>
          <a:effectRef idx="0">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nvGrpSpPr>
          <p:cNvPr id="19" name="Groupe 18">
            <a:extLst>
              <a:ext uri="{FF2B5EF4-FFF2-40B4-BE49-F238E27FC236}">
                <a16:creationId xmlns:a16="http://schemas.microsoft.com/office/drawing/2014/main" id="{49D585FF-A9D6-7EDB-A8F2-79F50B533AE0}"/>
              </a:ext>
            </a:extLst>
          </p:cNvPr>
          <p:cNvGrpSpPr/>
          <p:nvPr/>
        </p:nvGrpSpPr>
        <p:grpSpPr>
          <a:xfrm>
            <a:off x="4656740" y="3733716"/>
            <a:ext cx="230394" cy="212344"/>
            <a:chOff x="4580964" y="6087035"/>
            <a:chExt cx="383781" cy="322730"/>
          </a:xfrm>
        </p:grpSpPr>
        <p:cxnSp>
          <p:nvCxnSpPr>
            <p:cNvPr id="11" name="Connecteur droit 10">
              <a:extLst>
                <a:ext uri="{FF2B5EF4-FFF2-40B4-BE49-F238E27FC236}">
                  <a16:creationId xmlns:a16="http://schemas.microsoft.com/office/drawing/2014/main" id="{E235F9AD-0C08-466C-1FFD-951F78CB88C9}"/>
                </a:ext>
              </a:extLst>
            </p:cNvPr>
            <p:cNvCxnSpPr>
              <a:cxnSpLocks/>
            </p:cNvCxnSpPr>
            <p:nvPr/>
          </p:nvCxnSpPr>
          <p:spPr>
            <a:xfrm>
              <a:off x="4580965" y="6087035"/>
              <a:ext cx="383780" cy="3227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F6672A3B-C281-8256-0412-8768346A9676}"/>
                </a:ext>
              </a:extLst>
            </p:cNvPr>
            <p:cNvCxnSpPr>
              <a:cxnSpLocks/>
            </p:cNvCxnSpPr>
            <p:nvPr/>
          </p:nvCxnSpPr>
          <p:spPr>
            <a:xfrm flipH="1">
              <a:off x="4580964" y="6087035"/>
              <a:ext cx="383781" cy="3227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4" name="Rectangle 33">
            <a:extLst>
              <a:ext uri="{FF2B5EF4-FFF2-40B4-BE49-F238E27FC236}">
                <a16:creationId xmlns:a16="http://schemas.microsoft.com/office/drawing/2014/main" id="{CD525889-3E5C-32F0-8C27-E2653E3D20F8}"/>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Sous-titre 2">
            <a:extLst>
              <a:ext uri="{FF2B5EF4-FFF2-40B4-BE49-F238E27FC236}">
                <a16:creationId xmlns:a16="http://schemas.microsoft.com/office/drawing/2014/main" id="{DB1572D8-E8C3-E76E-DD84-130995CBC241}"/>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36" name="Sous-titre 2">
            <a:extLst>
              <a:ext uri="{FF2B5EF4-FFF2-40B4-BE49-F238E27FC236}">
                <a16:creationId xmlns:a16="http://schemas.microsoft.com/office/drawing/2014/main" id="{848D9325-DF57-95C2-387F-8B6D99E0394E}"/>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37" name="Connecteur droit 36">
            <a:extLst>
              <a:ext uri="{FF2B5EF4-FFF2-40B4-BE49-F238E27FC236}">
                <a16:creationId xmlns:a16="http://schemas.microsoft.com/office/drawing/2014/main" id="{3F89AAF5-8731-3F53-D6EA-640A5F911CA9}"/>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986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P spid="20" grpId="0" animBg="1"/>
      <p:bldP spid="21" grpId="0" animBg="1"/>
      <p:bldP spid="22" grpId="0"/>
      <p:bldP spid="24" grpId="0" animBg="1"/>
      <p:bldP spid="25" grpId="0" animBg="1"/>
      <p:bldP spid="26" grpId="0"/>
      <p:bldP spid="28" grpId="0" animBg="1"/>
      <p:bldP spid="29" grpId="0" animBg="1"/>
      <p:bldP spid="30" grpId="0"/>
      <p:bldP spid="32" grpId="0" animBg="1"/>
      <p:bldP spid="6" grpId="0" animBg="1"/>
      <p:bldP spid="7" grpId="0"/>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7EF91-DE4F-397F-D267-59BB80C3BCF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30DDE7-F507-9C1B-A376-AF0381F8460F}"/>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86CDFB95-2090-09C1-32C0-6B3D79F088CF}"/>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EB6463E9-4E7D-E884-0AD8-2FE684A24634}"/>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DEDEFE7B-EC6B-AAC5-1F4B-10271D46B82E}"/>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26" name="Image 25">
            <a:extLst>
              <a:ext uri="{FF2B5EF4-FFF2-40B4-BE49-F238E27FC236}">
                <a16:creationId xmlns:a16="http://schemas.microsoft.com/office/drawing/2014/main" id="{F65469AE-D9FD-8D9A-623C-3A3F6BF9C730}"/>
              </a:ext>
            </a:extLst>
          </p:cNvPr>
          <p:cNvPicPr>
            <a:picLocks noChangeAspect="1"/>
          </p:cNvPicPr>
          <p:nvPr/>
        </p:nvPicPr>
        <p:blipFill>
          <a:blip r:embed="rId2"/>
          <a:stretch>
            <a:fillRect/>
          </a:stretch>
        </p:blipFill>
        <p:spPr>
          <a:xfrm>
            <a:off x="2244226" y="1429348"/>
            <a:ext cx="7148352" cy="4798003"/>
          </a:xfrm>
          <a:prstGeom prst="rect">
            <a:avLst/>
          </a:prstGeom>
        </p:spPr>
      </p:pic>
    </p:spTree>
    <p:extLst>
      <p:ext uri="{BB962C8B-B14F-4D97-AF65-F5344CB8AC3E}">
        <p14:creationId xmlns:p14="http://schemas.microsoft.com/office/powerpoint/2010/main" val="950167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D5B44-EBFC-3DFF-629E-13DD282646CC}"/>
            </a:ext>
          </a:extLst>
        </p:cNvPr>
        <p:cNvGrpSpPr/>
        <p:nvPr/>
      </p:nvGrpSpPr>
      <p:grpSpPr>
        <a:xfrm>
          <a:off x="0" y="0"/>
          <a:ext cx="0" cy="0"/>
          <a:chOff x="0" y="0"/>
          <a:chExt cx="0" cy="0"/>
        </a:xfrm>
      </p:grpSpPr>
      <p:pic>
        <p:nvPicPr>
          <p:cNvPr id="23" name="Image 22">
            <a:extLst>
              <a:ext uri="{FF2B5EF4-FFF2-40B4-BE49-F238E27FC236}">
                <a16:creationId xmlns:a16="http://schemas.microsoft.com/office/drawing/2014/main" id="{D16F8783-E6AB-86B8-B422-82C315B1DA3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56701" y="3141673"/>
            <a:ext cx="4571999" cy="3428999"/>
          </a:xfrm>
          <a:prstGeom prst="rect">
            <a:avLst/>
          </a:prstGeom>
        </p:spPr>
      </p:pic>
      <p:sp>
        <p:nvSpPr>
          <p:cNvPr id="2" name="Rectangle 1">
            <a:extLst>
              <a:ext uri="{FF2B5EF4-FFF2-40B4-BE49-F238E27FC236}">
                <a16:creationId xmlns:a16="http://schemas.microsoft.com/office/drawing/2014/main" id="{DEE37BF0-B4A1-BC83-02A9-1190BD32ECEA}"/>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6442E829-B005-EA06-DCF1-2055BE384494}"/>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AEC2F006-B719-5639-D0BC-0A1DC79AFDF8}"/>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D58C1938-01A8-DDF2-F570-E04B35FAEE72}"/>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F95E16CF-AFAC-32E5-6993-916A6D8B3C0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rot="10800000" flipV="1">
            <a:off x="4125699" y="1230842"/>
            <a:ext cx="3785541" cy="2839156"/>
          </a:xfrm>
          <a:prstGeom prst="rect">
            <a:avLst/>
          </a:prstGeom>
          <a:noFill/>
          <a:ln>
            <a:noFill/>
          </a:ln>
        </p:spPr>
      </p:pic>
      <p:sp>
        <p:nvSpPr>
          <p:cNvPr id="12" name="ZoneTexte 11">
            <a:extLst>
              <a:ext uri="{FF2B5EF4-FFF2-40B4-BE49-F238E27FC236}">
                <a16:creationId xmlns:a16="http://schemas.microsoft.com/office/drawing/2014/main" id="{0328E329-C0F0-E29E-A07E-E4E0FB04B8F8}"/>
              </a:ext>
            </a:extLst>
          </p:cNvPr>
          <p:cNvSpPr txBox="1"/>
          <p:nvPr/>
        </p:nvSpPr>
        <p:spPr>
          <a:xfrm>
            <a:off x="5257800" y="4112973"/>
            <a:ext cx="838200" cy="400110"/>
          </a:xfrm>
          <a:prstGeom prst="rect">
            <a:avLst/>
          </a:prstGeom>
          <a:noFill/>
        </p:spPr>
        <p:txBody>
          <a:bodyPr wrap="square" rtlCol="0">
            <a:spAutoFit/>
          </a:bodyPr>
          <a:lstStyle/>
          <a:p>
            <a:r>
              <a:rPr lang="fr-FR" sz="2000" b="1" dirty="0"/>
              <a:t>2024</a:t>
            </a:r>
          </a:p>
        </p:txBody>
      </p:sp>
      <p:pic>
        <p:nvPicPr>
          <p:cNvPr id="14" name="Image 13">
            <a:extLst>
              <a:ext uri="{FF2B5EF4-FFF2-40B4-BE49-F238E27FC236}">
                <a16:creationId xmlns:a16="http://schemas.microsoft.com/office/drawing/2014/main" id="{1D5DA358-C5E4-FC7E-CE1E-11620192EE5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03250" y="1323975"/>
            <a:ext cx="3550185" cy="2470252"/>
          </a:xfrm>
          <a:prstGeom prst="rect">
            <a:avLst/>
          </a:prstGeom>
        </p:spPr>
      </p:pic>
      <p:pic>
        <p:nvPicPr>
          <p:cNvPr id="19" name="Image 18">
            <a:extLst>
              <a:ext uri="{FF2B5EF4-FFF2-40B4-BE49-F238E27FC236}">
                <a16:creationId xmlns:a16="http://schemas.microsoft.com/office/drawing/2014/main" id="{303E71AC-41EB-7C38-94CA-35144959F8EC}"/>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03250" y="3943350"/>
            <a:ext cx="3550185" cy="2249096"/>
          </a:xfrm>
          <a:prstGeom prst="rect">
            <a:avLst/>
          </a:prstGeom>
        </p:spPr>
      </p:pic>
      <p:sp>
        <p:nvSpPr>
          <p:cNvPr id="20" name="ZoneTexte 19">
            <a:extLst>
              <a:ext uri="{FF2B5EF4-FFF2-40B4-BE49-F238E27FC236}">
                <a16:creationId xmlns:a16="http://schemas.microsoft.com/office/drawing/2014/main" id="{AF673FAF-A9C6-84F6-9208-B8593891D289}"/>
              </a:ext>
            </a:extLst>
          </p:cNvPr>
          <p:cNvSpPr txBox="1"/>
          <p:nvPr/>
        </p:nvSpPr>
        <p:spPr>
          <a:xfrm>
            <a:off x="1658724" y="6341569"/>
            <a:ext cx="838200" cy="400110"/>
          </a:xfrm>
          <a:prstGeom prst="rect">
            <a:avLst/>
          </a:prstGeom>
          <a:noFill/>
        </p:spPr>
        <p:txBody>
          <a:bodyPr wrap="square" rtlCol="0">
            <a:spAutoFit/>
          </a:bodyPr>
          <a:lstStyle/>
          <a:p>
            <a:r>
              <a:rPr lang="fr-FR" sz="2000" b="1" dirty="0"/>
              <a:t>2023</a:t>
            </a:r>
          </a:p>
        </p:txBody>
      </p:sp>
      <p:sp>
        <p:nvSpPr>
          <p:cNvPr id="24" name="ZoneTexte 23">
            <a:extLst>
              <a:ext uri="{FF2B5EF4-FFF2-40B4-BE49-F238E27FC236}">
                <a16:creationId xmlns:a16="http://schemas.microsoft.com/office/drawing/2014/main" id="{610541FD-E3C6-65E4-5678-BF542FCCB7D6}"/>
              </a:ext>
            </a:extLst>
          </p:cNvPr>
          <p:cNvSpPr txBox="1"/>
          <p:nvPr/>
        </p:nvSpPr>
        <p:spPr>
          <a:xfrm>
            <a:off x="10315575" y="2741563"/>
            <a:ext cx="838200" cy="400110"/>
          </a:xfrm>
          <a:prstGeom prst="rect">
            <a:avLst/>
          </a:prstGeom>
          <a:noFill/>
        </p:spPr>
        <p:txBody>
          <a:bodyPr wrap="square" rtlCol="0">
            <a:spAutoFit/>
          </a:bodyPr>
          <a:lstStyle/>
          <a:p>
            <a:r>
              <a:rPr lang="fr-FR" sz="2000" b="1" dirty="0"/>
              <a:t>2025</a:t>
            </a:r>
          </a:p>
        </p:txBody>
      </p:sp>
      <p:sp>
        <p:nvSpPr>
          <p:cNvPr id="6" name="ZoneTexte 5">
            <a:extLst>
              <a:ext uri="{FF2B5EF4-FFF2-40B4-BE49-F238E27FC236}">
                <a16:creationId xmlns:a16="http://schemas.microsoft.com/office/drawing/2014/main" id="{B34F6C3A-A3BD-6546-BB26-2AFD1A68BF5B}"/>
              </a:ext>
            </a:extLst>
          </p:cNvPr>
          <p:cNvSpPr txBox="1"/>
          <p:nvPr/>
        </p:nvSpPr>
        <p:spPr>
          <a:xfrm>
            <a:off x="9380359" y="1295300"/>
            <a:ext cx="1179221" cy="369332"/>
          </a:xfrm>
          <a:prstGeom prst="rect">
            <a:avLst/>
          </a:prstGeom>
          <a:noFill/>
        </p:spPr>
        <p:txBody>
          <a:bodyPr wrap="square">
            <a:spAutoFit/>
          </a:bodyPr>
          <a:lstStyle/>
          <a:p>
            <a:r>
              <a:rPr lang="fr-FR" sz="1800" kern="1000" dirty="0">
                <a:effectLst/>
                <a:latin typeface="Calibri" panose="020F0502020204030204" pitchFamily="34" charset="0"/>
                <a:ea typeface="Times New Roman" panose="02020603050405020304" pitchFamily="18" charset="0"/>
                <a:cs typeface="Times New Roman" panose="02020603050405020304" pitchFamily="18" charset="0"/>
              </a:rPr>
              <a:t>Action 9 </a:t>
            </a:r>
            <a:endParaRPr lang="fr-FR" dirty="0"/>
          </a:p>
        </p:txBody>
      </p:sp>
    </p:spTree>
    <p:extLst>
      <p:ext uri="{BB962C8B-B14F-4D97-AF65-F5344CB8AC3E}">
        <p14:creationId xmlns:p14="http://schemas.microsoft.com/office/powerpoint/2010/main" val="4126791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3DA21-01D4-1B08-5DBC-83E8239AB7A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39AE68-3E0D-CEF5-EBF7-B43AA8ED15E6}"/>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F4FFE67E-A51A-1AEB-2DBE-5EDD76680BF3}"/>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1256A919-71E8-8ADE-BF25-79076F42C2F6}"/>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47F9169D-6275-2340-DDBA-F214D45CA1BE}"/>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Tableau 8">
            <a:extLst>
              <a:ext uri="{FF2B5EF4-FFF2-40B4-BE49-F238E27FC236}">
                <a16:creationId xmlns:a16="http://schemas.microsoft.com/office/drawing/2014/main" id="{F9D8D89C-968C-55DE-9E97-B5F8D9427085}"/>
              </a:ext>
            </a:extLst>
          </p:cNvPr>
          <p:cNvGraphicFramePr>
            <a:graphicFrameLocks noGrp="1"/>
          </p:cNvGraphicFramePr>
          <p:nvPr>
            <p:extLst>
              <p:ext uri="{D42A27DB-BD31-4B8C-83A1-F6EECF244321}">
                <p14:modId xmlns:p14="http://schemas.microsoft.com/office/powerpoint/2010/main" val="3383536630"/>
              </p:ext>
            </p:extLst>
          </p:nvPr>
        </p:nvGraphicFramePr>
        <p:xfrm>
          <a:off x="559010" y="1747135"/>
          <a:ext cx="7518189" cy="1273810"/>
        </p:xfrm>
        <a:graphic>
          <a:graphicData uri="http://schemas.openxmlformats.org/drawingml/2006/table">
            <a:tbl>
              <a:tblPr firstRow="1" firstCol="1" bandRow="1"/>
              <a:tblGrid>
                <a:gridCol w="2081496">
                  <a:extLst>
                    <a:ext uri="{9D8B030D-6E8A-4147-A177-3AD203B41FA5}">
                      <a16:colId xmlns:a16="http://schemas.microsoft.com/office/drawing/2014/main" val="187891408"/>
                    </a:ext>
                  </a:extLst>
                </a:gridCol>
                <a:gridCol w="1853281">
                  <a:extLst>
                    <a:ext uri="{9D8B030D-6E8A-4147-A177-3AD203B41FA5}">
                      <a16:colId xmlns:a16="http://schemas.microsoft.com/office/drawing/2014/main" val="2079490511"/>
                    </a:ext>
                  </a:extLst>
                </a:gridCol>
                <a:gridCol w="3583412">
                  <a:extLst>
                    <a:ext uri="{9D8B030D-6E8A-4147-A177-3AD203B41FA5}">
                      <a16:colId xmlns:a16="http://schemas.microsoft.com/office/drawing/2014/main" val="3530549940"/>
                    </a:ext>
                  </a:extLst>
                </a:gridCol>
              </a:tblGrid>
              <a:tr h="1273810">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11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Jaugeages et réétalonnages de la station d’Oucherotte (3 000 €/an)</a:t>
                      </a:r>
                    </a:p>
                  </a:txBody>
                  <a:tcPr marL="44450" marR="4445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Jaugeage 2022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492€</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038909208"/>
                  </a:ext>
                </a:extLst>
              </a:tr>
            </a:tbl>
          </a:graphicData>
        </a:graphic>
      </p:graphicFrame>
      <p:sp>
        <p:nvSpPr>
          <p:cNvPr id="10" name="Flèche : droite 9">
            <a:extLst>
              <a:ext uri="{FF2B5EF4-FFF2-40B4-BE49-F238E27FC236}">
                <a16:creationId xmlns:a16="http://schemas.microsoft.com/office/drawing/2014/main" id="{3B502246-FCDB-3C04-B285-0AF26AFD8117}"/>
              </a:ext>
            </a:extLst>
          </p:cNvPr>
          <p:cNvSpPr/>
          <p:nvPr/>
        </p:nvSpPr>
        <p:spPr>
          <a:xfrm>
            <a:off x="8214192" y="2015106"/>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39DA9EAA-4A9E-5980-B616-B6F0DF639348}"/>
              </a:ext>
            </a:extLst>
          </p:cNvPr>
          <p:cNvSpPr txBox="1"/>
          <p:nvPr/>
        </p:nvSpPr>
        <p:spPr>
          <a:xfrm>
            <a:off x="8706971" y="2015106"/>
            <a:ext cx="2400299" cy="646331"/>
          </a:xfrm>
          <a:prstGeom prst="rect">
            <a:avLst/>
          </a:prstGeom>
          <a:noFill/>
        </p:spPr>
        <p:txBody>
          <a:bodyPr wrap="square" rtlCol="0">
            <a:spAutoFit/>
          </a:bodyPr>
          <a:lstStyle/>
          <a:p>
            <a:r>
              <a:rPr lang="fr-FR" dirty="0"/>
              <a:t>Poursuite </a:t>
            </a:r>
            <a:r>
              <a:rPr lang="fr-FR" i="1" dirty="0"/>
              <a:t>hors contrat</a:t>
            </a:r>
          </a:p>
          <a:p>
            <a:r>
              <a:rPr lang="fr-FR" dirty="0"/>
              <a:t>mise à niveau 2025</a:t>
            </a:r>
          </a:p>
        </p:txBody>
      </p:sp>
    </p:spTree>
    <p:extLst>
      <p:ext uri="{BB962C8B-B14F-4D97-AF65-F5344CB8AC3E}">
        <p14:creationId xmlns:p14="http://schemas.microsoft.com/office/powerpoint/2010/main" val="2925553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3F4FE-E813-3F71-045F-ECF9BC3EE5E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37F701D-0AB5-AB3F-8FE0-0EE51D66E99F}"/>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ABA3F458-5EC8-B6A9-D085-F0F474DC809E}"/>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BAE64F26-85E2-DD25-66D2-84456CE61B70}"/>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CBF8D38B-292D-233A-D8D8-486C56B5D3F5}"/>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Tableau 8">
            <a:extLst>
              <a:ext uri="{FF2B5EF4-FFF2-40B4-BE49-F238E27FC236}">
                <a16:creationId xmlns:a16="http://schemas.microsoft.com/office/drawing/2014/main" id="{36938839-B339-576A-B247-9EF3655E352F}"/>
              </a:ext>
            </a:extLst>
          </p:cNvPr>
          <p:cNvGraphicFramePr>
            <a:graphicFrameLocks noGrp="1"/>
          </p:cNvGraphicFramePr>
          <p:nvPr>
            <p:extLst>
              <p:ext uri="{D42A27DB-BD31-4B8C-83A1-F6EECF244321}">
                <p14:modId xmlns:p14="http://schemas.microsoft.com/office/powerpoint/2010/main" val="1210725071"/>
              </p:ext>
            </p:extLst>
          </p:nvPr>
        </p:nvGraphicFramePr>
        <p:xfrm>
          <a:off x="559010" y="1747135"/>
          <a:ext cx="7518189" cy="3194050"/>
        </p:xfrm>
        <a:graphic>
          <a:graphicData uri="http://schemas.openxmlformats.org/drawingml/2006/table">
            <a:tbl>
              <a:tblPr firstRow="1" firstCol="1" bandRow="1"/>
              <a:tblGrid>
                <a:gridCol w="2081496">
                  <a:extLst>
                    <a:ext uri="{9D8B030D-6E8A-4147-A177-3AD203B41FA5}">
                      <a16:colId xmlns:a16="http://schemas.microsoft.com/office/drawing/2014/main" val="187891408"/>
                    </a:ext>
                  </a:extLst>
                </a:gridCol>
                <a:gridCol w="1853281">
                  <a:extLst>
                    <a:ext uri="{9D8B030D-6E8A-4147-A177-3AD203B41FA5}">
                      <a16:colId xmlns:a16="http://schemas.microsoft.com/office/drawing/2014/main" val="2079490511"/>
                    </a:ext>
                  </a:extLst>
                </a:gridCol>
                <a:gridCol w="3583412">
                  <a:extLst>
                    <a:ext uri="{9D8B030D-6E8A-4147-A177-3AD203B41FA5}">
                      <a16:colId xmlns:a16="http://schemas.microsoft.com/office/drawing/2014/main" val="3530549940"/>
                    </a:ext>
                  </a:extLst>
                </a:gridCol>
              </a:tblGrid>
              <a:tr h="1273810">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11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Jaugeages et réétalonnages de la station d’Oucherotte (3 000 €/an)</a:t>
                      </a:r>
                    </a:p>
                  </a:txBody>
                  <a:tcPr marL="44450" marR="4445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Jaugeage 2022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492€</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038909208"/>
                  </a:ext>
                </a:extLst>
              </a:tr>
              <a:tr h="992505">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12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Restauration morphologique du Chamban à Bligny-sur-Ouche</a:t>
                      </a:r>
                    </a:p>
                  </a:txBody>
                  <a:tcPr marL="44450" marR="4445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Etude et Travaux 2022 :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167 356 €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465 m, 725 m² de banquettes végétalisées, 120 m3 de recharge sédimentaire, 2 sinuosités sur environ 65 m, épis bois et souches, abris piscicoles en sous berges, plantations, 1 protection de berge.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Suivi </a:t>
                      </a:r>
                      <a:r>
                        <a:rPr lang="fr-FR" sz="1400" kern="1000" dirty="0" err="1">
                          <a:effectLst/>
                          <a:latin typeface="Calibri" panose="020F0502020204030204" pitchFamily="34" charset="0"/>
                          <a:ea typeface="Times New Roman" panose="02020603050405020304" pitchFamily="18" charset="0"/>
                          <a:cs typeface="Calibri" panose="020F0502020204030204" pitchFamily="34" charset="0"/>
                        </a:rPr>
                        <a:t>hydrobio</a:t>
                      </a: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 n+2 après travaux en 2024 (en attente des résultats)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897594727"/>
                  </a:ext>
                </a:extLst>
              </a:tr>
            </a:tbl>
          </a:graphicData>
        </a:graphic>
      </p:graphicFrame>
      <p:sp>
        <p:nvSpPr>
          <p:cNvPr id="10" name="Flèche : droite 9">
            <a:extLst>
              <a:ext uri="{FF2B5EF4-FFF2-40B4-BE49-F238E27FC236}">
                <a16:creationId xmlns:a16="http://schemas.microsoft.com/office/drawing/2014/main" id="{5D9025B7-AE1F-91BD-C645-6E1075098DAC}"/>
              </a:ext>
            </a:extLst>
          </p:cNvPr>
          <p:cNvSpPr/>
          <p:nvPr/>
        </p:nvSpPr>
        <p:spPr>
          <a:xfrm>
            <a:off x="8214192" y="2015106"/>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497FFFDF-471C-35F7-8158-E0574BD9E328}"/>
              </a:ext>
            </a:extLst>
          </p:cNvPr>
          <p:cNvSpPr txBox="1"/>
          <p:nvPr/>
        </p:nvSpPr>
        <p:spPr>
          <a:xfrm>
            <a:off x="8706971" y="2015106"/>
            <a:ext cx="2400299" cy="646331"/>
          </a:xfrm>
          <a:prstGeom prst="rect">
            <a:avLst/>
          </a:prstGeom>
          <a:noFill/>
        </p:spPr>
        <p:txBody>
          <a:bodyPr wrap="square" rtlCol="0">
            <a:spAutoFit/>
          </a:bodyPr>
          <a:lstStyle/>
          <a:p>
            <a:r>
              <a:rPr lang="fr-FR" dirty="0"/>
              <a:t>Poursuite </a:t>
            </a:r>
            <a:r>
              <a:rPr lang="fr-FR" i="1" dirty="0"/>
              <a:t>hors contrat</a:t>
            </a:r>
          </a:p>
          <a:p>
            <a:r>
              <a:rPr lang="fr-FR" dirty="0"/>
              <a:t>mise à niveau 2025</a:t>
            </a:r>
          </a:p>
        </p:txBody>
      </p:sp>
      <p:sp>
        <p:nvSpPr>
          <p:cNvPr id="20" name="Flèche : droite 19">
            <a:extLst>
              <a:ext uri="{FF2B5EF4-FFF2-40B4-BE49-F238E27FC236}">
                <a16:creationId xmlns:a16="http://schemas.microsoft.com/office/drawing/2014/main" id="{88ADE7D4-35DE-0A71-6F62-ED64E1B2B80A}"/>
              </a:ext>
            </a:extLst>
          </p:cNvPr>
          <p:cNvSpPr/>
          <p:nvPr/>
        </p:nvSpPr>
        <p:spPr>
          <a:xfrm>
            <a:off x="8187648" y="3688732"/>
            <a:ext cx="412376" cy="421341"/>
          </a:xfrm>
          <a:prstGeom prst="rightArrow">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59C05324-A9F7-9ECD-1303-7604DF6B94BD}"/>
              </a:ext>
            </a:extLst>
          </p:cNvPr>
          <p:cNvSpPr txBox="1"/>
          <p:nvPr/>
        </p:nvSpPr>
        <p:spPr>
          <a:xfrm>
            <a:off x="8734495" y="3688732"/>
            <a:ext cx="1828800" cy="369332"/>
          </a:xfrm>
          <a:prstGeom prst="rect">
            <a:avLst/>
          </a:prstGeom>
          <a:noFill/>
        </p:spPr>
        <p:txBody>
          <a:bodyPr wrap="square" rtlCol="0">
            <a:spAutoFit/>
          </a:bodyPr>
          <a:lstStyle/>
          <a:p>
            <a:r>
              <a:rPr lang="fr-FR" dirty="0"/>
              <a:t>Suivi long terme</a:t>
            </a:r>
          </a:p>
        </p:txBody>
      </p:sp>
    </p:spTree>
    <p:extLst>
      <p:ext uri="{BB962C8B-B14F-4D97-AF65-F5344CB8AC3E}">
        <p14:creationId xmlns:p14="http://schemas.microsoft.com/office/powerpoint/2010/main" val="253876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DBACA-DF46-B025-E936-ECC5B85D93C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A9A384-ACA9-EF58-445F-588ADBADE92E}"/>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5E1150AE-8B41-33F1-76D0-829FA8C7913F}"/>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681CE919-E31A-9359-9B0E-23EEF8ED8C3E}"/>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86F7D860-8328-8C06-A6A3-B931EB72FF95}"/>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7" name="Groupe 16">
            <a:extLst>
              <a:ext uri="{FF2B5EF4-FFF2-40B4-BE49-F238E27FC236}">
                <a16:creationId xmlns:a16="http://schemas.microsoft.com/office/drawing/2014/main" id="{D29BEB93-FCE9-5DF6-A3EA-F605B9E3785C}"/>
              </a:ext>
            </a:extLst>
          </p:cNvPr>
          <p:cNvGrpSpPr/>
          <p:nvPr/>
        </p:nvGrpSpPr>
        <p:grpSpPr>
          <a:xfrm>
            <a:off x="356455" y="2158533"/>
            <a:ext cx="3102819" cy="2924456"/>
            <a:chOff x="69905" y="0"/>
            <a:chExt cx="2478488" cy="2333625"/>
          </a:xfrm>
        </p:grpSpPr>
        <p:grpSp>
          <p:nvGrpSpPr>
            <p:cNvPr id="23" name="Groupe 22">
              <a:extLst>
                <a:ext uri="{FF2B5EF4-FFF2-40B4-BE49-F238E27FC236}">
                  <a16:creationId xmlns:a16="http://schemas.microsoft.com/office/drawing/2014/main" id="{C1F6814C-82C2-C092-CE2E-C0E28CCC10D1}"/>
                </a:ext>
              </a:extLst>
            </p:cNvPr>
            <p:cNvGrpSpPr/>
            <p:nvPr/>
          </p:nvGrpSpPr>
          <p:grpSpPr>
            <a:xfrm>
              <a:off x="69905" y="0"/>
              <a:ext cx="2435860" cy="2333625"/>
              <a:chOff x="69905" y="0"/>
              <a:chExt cx="2435860" cy="2333625"/>
            </a:xfrm>
          </p:grpSpPr>
          <p:pic>
            <p:nvPicPr>
              <p:cNvPr id="31" name="Image 30">
                <a:extLst>
                  <a:ext uri="{FF2B5EF4-FFF2-40B4-BE49-F238E27FC236}">
                    <a16:creationId xmlns:a16="http://schemas.microsoft.com/office/drawing/2014/main" id="{A55FA533-B9CA-4DCC-8B48-979DD3EC631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69905" y="0"/>
                <a:ext cx="2435860" cy="2333625"/>
              </a:xfrm>
              <a:prstGeom prst="ellipse">
                <a:avLst/>
              </a:prstGeom>
              <a:ln w="28575" cap="flat" cmpd="sng" algn="ctr">
                <a:solidFill>
                  <a:srgbClr val="227198"/>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27" name="Forme libre : forme 26">
                <a:extLst>
                  <a:ext uri="{FF2B5EF4-FFF2-40B4-BE49-F238E27FC236}">
                    <a16:creationId xmlns:a16="http://schemas.microsoft.com/office/drawing/2014/main" id="{BB9ED4BE-E458-D0CF-98DE-D21320F9179C}"/>
                  </a:ext>
                </a:extLst>
              </p:cNvPr>
              <p:cNvSpPr/>
              <p:nvPr/>
            </p:nvSpPr>
            <p:spPr>
              <a:xfrm>
                <a:off x="1728788" y="1250157"/>
                <a:ext cx="47625" cy="47625"/>
              </a:xfrm>
              <a:custGeom>
                <a:avLst/>
                <a:gdLst>
                  <a:gd name="connsiteX0" fmla="*/ 0 w 47625"/>
                  <a:gd name="connsiteY0" fmla="*/ 40005 h 47625"/>
                  <a:gd name="connsiteX1" fmla="*/ 11430 w 47625"/>
                  <a:gd name="connsiteY1" fmla="*/ 41910 h 47625"/>
                  <a:gd name="connsiteX2" fmla="*/ 17145 w 47625"/>
                  <a:gd name="connsiteY2" fmla="*/ 45720 h 47625"/>
                  <a:gd name="connsiteX3" fmla="*/ 24765 w 47625"/>
                  <a:gd name="connsiteY3" fmla="*/ 47625 h 47625"/>
                  <a:gd name="connsiteX4" fmla="*/ 36195 w 47625"/>
                  <a:gd name="connsiteY4" fmla="*/ 45720 h 47625"/>
                  <a:gd name="connsiteX5" fmla="*/ 40005 w 47625"/>
                  <a:gd name="connsiteY5" fmla="*/ 40005 h 47625"/>
                  <a:gd name="connsiteX6" fmla="*/ 41910 w 47625"/>
                  <a:gd name="connsiteY6" fmla="*/ 34290 h 47625"/>
                  <a:gd name="connsiteX7" fmla="*/ 47625 w 47625"/>
                  <a:gd name="connsiteY7" fmla="*/ 20955 h 47625"/>
                  <a:gd name="connsiteX8" fmla="*/ 43815 w 47625"/>
                  <a:gd name="connsiteY8" fmla="*/ 9525 h 47625"/>
                  <a:gd name="connsiteX9" fmla="*/ 41910 w 47625"/>
                  <a:gd name="connsiteY9" fmla="*/ 3810 h 47625"/>
                  <a:gd name="connsiteX10" fmla="*/ 40005 w 47625"/>
                  <a:gd name="connsiteY10" fmla="*/ 0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25" h="47625">
                    <a:moveTo>
                      <a:pt x="0" y="40005"/>
                    </a:moveTo>
                    <a:cubicBezTo>
                      <a:pt x="3810" y="40640"/>
                      <a:pt x="7766" y="40689"/>
                      <a:pt x="11430" y="41910"/>
                    </a:cubicBezTo>
                    <a:cubicBezTo>
                      <a:pt x="13602" y="42634"/>
                      <a:pt x="15041" y="44818"/>
                      <a:pt x="17145" y="45720"/>
                    </a:cubicBezTo>
                    <a:cubicBezTo>
                      <a:pt x="19551" y="46751"/>
                      <a:pt x="22225" y="46990"/>
                      <a:pt x="24765" y="47625"/>
                    </a:cubicBezTo>
                    <a:cubicBezTo>
                      <a:pt x="28575" y="46990"/>
                      <a:pt x="32740" y="47447"/>
                      <a:pt x="36195" y="45720"/>
                    </a:cubicBezTo>
                    <a:cubicBezTo>
                      <a:pt x="38243" y="44696"/>
                      <a:pt x="38981" y="42053"/>
                      <a:pt x="40005" y="40005"/>
                    </a:cubicBezTo>
                    <a:cubicBezTo>
                      <a:pt x="40903" y="38209"/>
                      <a:pt x="41119" y="36136"/>
                      <a:pt x="41910" y="34290"/>
                    </a:cubicBezTo>
                    <a:cubicBezTo>
                      <a:pt x="48972" y="17812"/>
                      <a:pt x="43157" y="34358"/>
                      <a:pt x="47625" y="20955"/>
                    </a:cubicBezTo>
                    <a:lnTo>
                      <a:pt x="43815" y="9525"/>
                    </a:lnTo>
                    <a:cubicBezTo>
                      <a:pt x="43180" y="7620"/>
                      <a:pt x="42808" y="5606"/>
                      <a:pt x="41910" y="3810"/>
                    </a:cubicBezTo>
                    <a:lnTo>
                      <a:pt x="40005" y="0"/>
                    </a:lnTo>
                  </a:path>
                </a:pathLst>
              </a:custGeom>
              <a:noFill/>
              <a:ln w="19050" cap="flat" cmpd="sng" algn="ctr">
                <a:solidFill>
                  <a:sysClr val="windowText" lastClr="0000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24" name="Zone de texte 12">
              <a:extLst>
                <a:ext uri="{FF2B5EF4-FFF2-40B4-BE49-F238E27FC236}">
                  <a16:creationId xmlns:a16="http://schemas.microsoft.com/office/drawing/2014/main" id="{7BD2DAE3-C6B5-F13A-9016-CD9E051BACAD}"/>
                </a:ext>
              </a:extLst>
            </p:cNvPr>
            <p:cNvSpPr txBox="1"/>
            <p:nvPr/>
          </p:nvSpPr>
          <p:spPr>
            <a:xfrm>
              <a:off x="1858644" y="890673"/>
              <a:ext cx="689749" cy="57486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Travaux</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Bligny 2022</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25" name="Connecteur droit avec flèche 24">
              <a:extLst>
                <a:ext uri="{FF2B5EF4-FFF2-40B4-BE49-F238E27FC236}">
                  <a16:creationId xmlns:a16="http://schemas.microsoft.com/office/drawing/2014/main" id="{B4B88935-B146-2CA3-A1CB-95392F0FAF5E}"/>
                </a:ext>
              </a:extLst>
            </p:cNvPr>
            <p:cNvCxnSpPr/>
            <p:nvPr/>
          </p:nvCxnSpPr>
          <p:spPr>
            <a:xfrm flipH="1">
              <a:off x="1821387" y="1190754"/>
              <a:ext cx="170384" cy="67310"/>
            </a:xfrm>
            <a:prstGeom prst="straightConnector1">
              <a:avLst/>
            </a:prstGeom>
            <a:noFill/>
            <a:ln w="19050" cap="flat" cmpd="sng" algn="ctr">
              <a:solidFill>
                <a:sysClr val="windowText" lastClr="000000"/>
              </a:solidFill>
              <a:prstDash val="solid"/>
              <a:miter lim="800000"/>
              <a:headEnd type="none" w="med" len="med"/>
              <a:tailEnd type="triangle" w="med" len="med"/>
            </a:ln>
            <a:effectLst/>
          </p:spPr>
        </p:cxnSp>
      </p:grpSp>
      <p:pic>
        <p:nvPicPr>
          <p:cNvPr id="6" name="Image 5">
            <a:extLst>
              <a:ext uri="{FF2B5EF4-FFF2-40B4-BE49-F238E27FC236}">
                <a16:creationId xmlns:a16="http://schemas.microsoft.com/office/drawing/2014/main" id="{BDF7E6AF-7C10-4196-323A-AA109CBD58E8}"/>
              </a:ext>
            </a:extLst>
          </p:cNvPr>
          <p:cNvPicPr>
            <a:picLocks noChangeAspect="1"/>
          </p:cNvPicPr>
          <p:nvPr/>
        </p:nvPicPr>
        <p:blipFill>
          <a:blip r:embed="rId3"/>
          <a:stretch>
            <a:fillRect/>
          </a:stretch>
        </p:blipFill>
        <p:spPr>
          <a:xfrm>
            <a:off x="3854324" y="1118839"/>
            <a:ext cx="7358747" cy="2703930"/>
          </a:xfrm>
          <a:prstGeom prst="rect">
            <a:avLst/>
          </a:prstGeom>
        </p:spPr>
      </p:pic>
      <p:pic>
        <p:nvPicPr>
          <p:cNvPr id="8" name="Image 7">
            <a:extLst>
              <a:ext uri="{FF2B5EF4-FFF2-40B4-BE49-F238E27FC236}">
                <a16:creationId xmlns:a16="http://schemas.microsoft.com/office/drawing/2014/main" id="{3ABEF07C-AC98-12D7-440C-40070619D2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33697" y="3910454"/>
            <a:ext cx="3609011" cy="2706362"/>
          </a:xfrm>
          <a:prstGeom prst="rect">
            <a:avLst/>
          </a:prstGeom>
        </p:spPr>
      </p:pic>
      <p:pic>
        <p:nvPicPr>
          <p:cNvPr id="9" name="Image 8">
            <a:extLst>
              <a:ext uri="{FF2B5EF4-FFF2-40B4-BE49-F238E27FC236}">
                <a16:creationId xmlns:a16="http://schemas.microsoft.com/office/drawing/2014/main" id="{DB8B3355-639A-D993-8879-8DFE6BE607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bwMode="auto">
          <a:xfrm>
            <a:off x="3854324" y="3953797"/>
            <a:ext cx="3564252" cy="2467559"/>
          </a:xfrm>
          <a:prstGeom prst="rect">
            <a:avLst/>
          </a:prstGeom>
          <a:ln>
            <a:noFill/>
          </a:ln>
          <a:extLst>
            <a:ext uri="{53640926-AAD7-44D8-BBD7-CCE9431645EC}">
              <a14:shadowObscured xmlns:a14="http://schemas.microsoft.com/office/drawing/2010/main"/>
            </a:ext>
          </a:extLst>
        </p:spPr>
      </p:pic>
      <p:sp>
        <p:nvSpPr>
          <p:cNvPr id="10" name="ZoneTexte 9">
            <a:extLst>
              <a:ext uri="{FF2B5EF4-FFF2-40B4-BE49-F238E27FC236}">
                <a16:creationId xmlns:a16="http://schemas.microsoft.com/office/drawing/2014/main" id="{33FB0543-F5F0-1C1C-F638-BC5FEA10ED92}"/>
              </a:ext>
            </a:extLst>
          </p:cNvPr>
          <p:cNvSpPr txBox="1"/>
          <p:nvPr/>
        </p:nvSpPr>
        <p:spPr>
          <a:xfrm>
            <a:off x="11138945" y="6216706"/>
            <a:ext cx="838200" cy="400110"/>
          </a:xfrm>
          <a:prstGeom prst="rect">
            <a:avLst/>
          </a:prstGeom>
          <a:noFill/>
        </p:spPr>
        <p:txBody>
          <a:bodyPr wrap="square" rtlCol="0">
            <a:spAutoFit/>
          </a:bodyPr>
          <a:lstStyle/>
          <a:p>
            <a:r>
              <a:rPr lang="fr-FR" sz="2000" b="1" dirty="0"/>
              <a:t>2023</a:t>
            </a:r>
          </a:p>
        </p:txBody>
      </p:sp>
      <p:sp>
        <p:nvSpPr>
          <p:cNvPr id="11" name="ZoneTexte 10">
            <a:extLst>
              <a:ext uri="{FF2B5EF4-FFF2-40B4-BE49-F238E27FC236}">
                <a16:creationId xmlns:a16="http://schemas.microsoft.com/office/drawing/2014/main" id="{F4531F06-D35F-3996-9219-A74BECBE504F}"/>
              </a:ext>
            </a:extLst>
          </p:cNvPr>
          <p:cNvSpPr txBox="1"/>
          <p:nvPr/>
        </p:nvSpPr>
        <p:spPr>
          <a:xfrm>
            <a:off x="11084859" y="3450854"/>
            <a:ext cx="838200" cy="400110"/>
          </a:xfrm>
          <a:prstGeom prst="rect">
            <a:avLst/>
          </a:prstGeom>
          <a:noFill/>
        </p:spPr>
        <p:txBody>
          <a:bodyPr wrap="square" rtlCol="0">
            <a:spAutoFit/>
          </a:bodyPr>
          <a:lstStyle/>
          <a:p>
            <a:r>
              <a:rPr lang="fr-FR" sz="2000" b="1" dirty="0"/>
              <a:t>2022</a:t>
            </a:r>
          </a:p>
        </p:txBody>
      </p:sp>
      <p:sp>
        <p:nvSpPr>
          <p:cNvPr id="18" name="ZoneTexte 17">
            <a:extLst>
              <a:ext uri="{FF2B5EF4-FFF2-40B4-BE49-F238E27FC236}">
                <a16:creationId xmlns:a16="http://schemas.microsoft.com/office/drawing/2014/main" id="{3E2A1429-3AE3-D667-4F69-E5524084F0A0}"/>
              </a:ext>
            </a:extLst>
          </p:cNvPr>
          <p:cNvSpPr txBox="1"/>
          <p:nvPr/>
        </p:nvSpPr>
        <p:spPr>
          <a:xfrm>
            <a:off x="1313612" y="1529772"/>
            <a:ext cx="1179221" cy="369332"/>
          </a:xfrm>
          <a:prstGeom prst="rect">
            <a:avLst/>
          </a:prstGeom>
          <a:noFill/>
        </p:spPr>
        <p:txBody>
          <a:bodyPr wrap="square">
            <a:spAutoFit/>
          </a:bodyPr>
          <a:lstStyle/>
          <a:p>
            <a:r>
              <a:rPr lang="fr-FR" sz="1800" kern="1000" dirty="0">
                <a:effectLst/>
                <a:latin typeface="Calibri" panose="020F0502020204030204" pitchFamily="34" charset="0"/>
                <a:ea typeface="Times New Roman" panose="02020603050405020304" pitchFamily="18" charset="0"/>
                <a:cs typeface="Times New Roman" panose="02020603050405020304" pitchFamily="18" charset="0"/>
              </a:rPr>
              <a:t>Action 12 </a:t>
            </a:r>
            <a:endParaRPr lang="fr-FR" dirty="0"/>
          </a:p>
        </p:txBody>
      </p:sp>
    </p:spTree>
    <p:extLst>
      <p:ext uri="{BB962C8B-B14F-4D97-AF65-F5344CB8AC3E}">
        <p14:creationId xmlns:p14="http://schemas.microsoft.com/office/powerpoint/2010/main" val="3070557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A5609-38E3-347A-97F0-3493436E1C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671B067-6F2D-B871-D038-6287F9D23C30}"/>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7D1B8F58-BEAA-F163-A5B5-E4E3BD1BA43E}"/>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6A1A1C97-8993-5E87-C16A-80774F54085A}"/>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CFE2116B-9889-F2B1-AFEF-6A35D524D84C}"/>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Tableau 8">
            <a:extLst>
              <a:ext uri="{FF2B5EF4-FFF2-40B4-BE49-F238E27FC236}">
                <a16:creationId xmlns:a16="http://schemas.microsoft.com/office/drawing/2014/main" id="{480CCD5F-862F-A417-6DF6-DE1CE69C5174}"/>
              </a:ext>
            </a:extLst>
          </p:cNvPr>
          <p:cNvGraphicFramePr>
            <a:graphicFrameLocks noGrp="1"/>
          </p:cNvGraphicFramePr>
          <p:nvPr/>
        </p:nvGraphicFramePr>
        <p:xfrm>
          <a:off x="559010" y="1747135"/>
          <a:ext cx="7518189" cy="4123055"/>
        </p:xfrm>
        <a:graphic>
          <a:graphicData uri="http://schemas.openxmlformats.org/drawingml/2006/table">
            <a:tbl>
              <a:tblPr firstRow="1" firstCol="1" bandRow="1"/>
              <a:tblGrid>
                <a:gridCol w="2081496">
                  <a:extLst>
                    <a:ext uri="{9D8B030D-6E8A-4147-A177-3AD203B41FA5}">
                      <a16:colId xmlns:a16="http://schemas.microsoft.com/office/drawing/2014/main" val="187891408"/>
                    </a:ext>
                  </a:extLst>
                </a:gridCol>
                <a:gridCol w="1853281">
                  <a:extLst>
                    <a:ext uri="{9D8B030D-6E8A-4147-A177-3AD203B41FA5}">
                      <a16:colId xmlns:a16="http://schemas.microsoft.com/office/drawing/2014/main" val="2079490511"/>
                    </a:ext>
                  </a:extLst>
                </a:gridCol>
                <a:gridCol w="3583412">
                  <a:extLst>
                    <a:ext uri="{9D8B030D-6E8A-4147-A177-3AD203B41FA5}">
                      <a16:colId xmlns:a16="http://schemas.microsoft.com/office/drawing/2014/main" val="3530549940"/>
                    </a:ext>
                  </a:extLst>
                </a:gridCol>
              </a:tblGrid>
              <a:tr h="1273810">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11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Jaugeages et réétalonnages de la station d’Oucherotte (3 000 €/an)</a:t>
                      </a:r>
                    </a:p>
                  </a:txBody>
                  <a:tcPr marL="44450" marR="4445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Jaugeage 2022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492€</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038909208"/>
                  </a:ext>
                </a:extLst>
              </a:tr>
              <a:tr h="992505">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12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Restauration morphologique du Chamban à Bligny-sur-Ouche</a:t>
                      </a:r>
                    </a:p>
                  </a:txBody>
                  <a:tcPr marL="44450" marR="4445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Etude et Travaux 2022 :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167 356 €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465 m, 725 m² de banquettes végétalisées, 120 m3 de recharge sédimentaire, 2 sinuosités sur environ 65 m, épis bois et souches, abris piscicoles en sous berges, plantations, 1 protection de berge.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Suivi </a:t>
                      </a:r>
                      <a:r>
                        <a:rPr lang="fr-FR" sz="1400" kern="1000" dirty="0" err="1">
                          <a:effectLst/>
                          <a:latin typeface="Calibri" panose="020F0502020204030204" pitchFamily="34" charset="0"/>
                          <a:ea typeface="Times New Roman" panose="02020603050405020304" pitchFamily="18" charset="0"/>
                          <a:cs typeface="Calibri" panose="020F0502020204030204" pitchFamily="34" charset="0"/>
                        </a:rPr>
                        <a:t>hydrobio</a:t>
                      </a: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 n+2 après travaux en 2024 (en attente des résultats)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897594727"/>
                  </a:ext>
                </a:extLst>
              </a:tr>
              <a:tr h="929005">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13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Mise en défens et diversification sur le ruisseau des Fâches à Auxant</a:t>
                      </a:r>
                    </a:p>
                  </a:txBody>
                  <a:tcPr marL="44450" marR="44450" marT="0" marB="0" anchor="ctr">
                    <a:lnL>
                      <a:noFill/>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Travaux 2022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17 911€</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Travaux 2023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48 218 €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panose="020F0502020204030204" pitchFamily="34" charset="0"/>
                        </a:rPr>
                        <a:t>Les premiers travaux de mise en défens ont permis de convaincre d’autres exploitants pour 2023 et 2025 y compris pour la recharge sédimentaire.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036857869"/>
                  </a:ext>
                </a:extLst>
              </a:tr>
            </a:tbl>
          </a:graphicData>
        </a:graphic>
      </p:graphicFrame>
      <p:sp>
        <p:nvSpPr>
          <p:cNvPr id="10" name="Flèche : droite 9">
            <a:extLst>
              <a:ext uri="{FF2B5EF4-FFF2-40B4-BE49-F238E27FC236}">
                <a16:creationId xmlns:a16="http://schemas.microsoft.com/office/drawing/2014/main" id="{42224034-9569-75FF-AF0C-3707F4304A2E}"/>
              </a:ext>
            </a:extLst>
          </p:cNvPr>
          <p:cNvSpPr/>
          <p:nvPr/>
        </p:nvSpPr>
        <p:spPr>
          <a:xfrm>
            <a:off x="8214192" y="2015106"/>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6961C57-6AA6-7F6D-C4C2-38BA7151C516}"/>
              </a:ext>
            </a:extLst>
          </p:cNvPr>
          <p:cNvSpPr txBox="1"/>
          <p:nvPr/>
        </p:nvSpPr>
        <p:spPr>
          <a:xfrm>
            <a:off x="8706971" y="2015106"/>
            <a:ext cx="2400299" cy="646331"/>
          </a:xfrm>
          <a:prstGeom prst="rect">
            <a:avLst/>
          </a:prstGeom>
          <a:noFill/>
        </p:spPr>
        <p:txBody>
          <a:bodyPr wrap="square" rtlCol="0">
            <a:spAutoFit/>
          </a:bodyPr>
          <a:lstStyle/>
          <a:p>
            <a:r>
              <a:rPr lang="fr-FR" dirty="0"/>
              <a:t>Poursuite </a:t>
            </a:r>
            <a:r>
              <a:rPr lang="fr-FR" i="1" dirty="0"/>
              <a:t>hors contrat</a:t>
            </a:r>
          </a:p>
          <a:p>
            <a:r>
              <a:rPr lang="fr-FR" dirty="0"/>
              <a:t>mise à niveau 2025</a:t>
            </a:r>
          </a:p>
        </p:txBody>
      </p:sp>
      <p:sp>
        <p:nvSpPr>
          <p:cNvPr id="18" name="Flèche : droite 17">
            <a:extLst>
              <a:ext uri="{FF2B5EF4-FFF2-40B4-BE49-F238E27FC236}">
                <a16:creationId xmlns:a16="http://schemas.microsoft.com/office/drawing/2014/main" id="{A1353E7D-A511-1566-BE97-0ABDD96D9917}"/>
              </a:ext>
            </a:extLst>
          </p:cNvPr>
          <p:cNvSpPr/>
          <p:nvPr/>
        </p:nvSpPr>
        <p:spPr>
          <a:xfrm>
            <a:off x="8214192" y="5186528"/>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60217502-44BC-6708-2EBD-7E421D204BB2}"/>
              </a:ext>
            </a:extLst>
          </p:cNvPr>
          <p:cNvSpPr txBox="1"/>
          <p:nvPr/>
        </p:nvSpPr>
        <p:spPr>
          <a:xfrm>
            <a:off x="8706971" y="5186528"/>
            <a:ext cx="3321729" cy="369332"/>
          </a:xfrm>
          <a:prstGeom prst="rect">
            <a:avLst/>
          </a:prstGeom>
          <a:noFill/>
        </p:spPr>
        <p:txBody>
          <a:bodyPr wrap="square" rtlCol="0">
            <a:spAutoFit/>
          </a:bodyPr>
          <a:lstStyle/>
          <a:p>
            <a:r>
              <a:rPr lang="fr-FR" dirty="0"/>
              <a:t>Poursuite affluents du Chamban</a:t>
            </a:r>
          </a:p>
        </p:txBody>
      </p:sp>
      <p:sp>
        <p:nvSpPr>
          <p:cNvPr id="20" name="Flèche : droite 19">
            <a:extLst>
              <a:ext uri="{FF2B5EF4-FFF2-40B4-BE49-F238E27FC236}">
                <a16:creationId xmlns:a16="http://schemas.microsoft.com/office/drawing/2014/main" id="{6EDCE2B9-368F-D5B4-F80D-72CB2A41BEAB}"/>
              </a:ext>
            </a:extLst>
          </p:cNvPr>
          <p:cNvSpPr/>
          <p:nvPr/>
        </p:nvSpPr>
        <p:spPr>
          <a:xfrm>
            <a:off x="8187648" y="3688732"/>
            <a:ext cx="412376" cy="421341"/>
          </a:xfrm>
          <a:prstGeom prst="rightArrow">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93B97110-9707-F188-6C7B-B868516578CE}"/>
              </a:ext>
            </a:extLst>
          </p:cNvPr>
          <p:cNvSpPr txBox="1"/>
          <p:nvPr/>
        </p:nvSpPr>
        <p:spPr>
          <a:xfrm>
            <a:off x="8734495" y="3688732"/>
            <a:ext cx="1828800" cy="369332"/>
          </a:xfrm>
          <a:prstGeom prst="rect">
            <a:avLst/>
          </a:prstGeom>
          <a:noFill/>
        </p:spPr>
        <p:txBody>
          <a:bodyPr wrap="square" rtlCol="0">
            <a:spAutoFit/>
          </a:bodyPr>
          <a:lstStyle/>
          <a:p>
            <a:r>
              <a:rPr lang="fr-FR" dirty="0"/>
              <a:t>Suivi long terme</a:t>
            </a:r>
          </a:p>
        </p:txBody>
      </p:sp>
    </p:spTree>
    <p:extLst>
      <p:ext uri="{BB962C8B-B14F-4D97-AF65-F5344CB8AC3E}">
        <p14:creationId xmlns:p14="http://schemas.microsoft.com/office/powerpoint/2010/main" val="201797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2DF1F-28F5-668A-E3BD-93F4B28F6C5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88C01F-BCEE-131D-4D18-58FD32DDC813}"/>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FD73D17C-5C16-38F4-0AE7-DE5DCC54C32A}"/>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0EDDD9BA-82C4-368C-33C2-CC81F3DBC76F}"/>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5D2837AF-24E2-3812-1397-35E940F4A59C}"/>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F250F8DC-23C2-E522-FEE1-AF0E25D444DC}"/>
              </a:ext>
            </a:extLst>
          </p:cNvPr>
          <p:cNvPicPr>
            <a:picLocks noChangeAspect="1"/>
          </p:cNvPicPr>
          <p:nvPr/>
        </p:nvPicPr>
        <p:blipFill>
          <a:blip r:embed="rId2"/>
          <a:stretch>
            <a:fillRect/>
          </a:stretch>
        </p:blipFill>
        <p:spPr>
          <a:xfrm>
            <a:off x="4331022" y="1029611"/>
            <a:ext cx="7338610" cy="5828389"/>
          </a:xfrm>
          <a:prstGeom prst="rect">
            <a:avLst/>
          </a:prstGeom>
        </p:spPr>
      </p:pic>
      <p:grpSp>
        <p:nvGrpSpPr>
          <p:cNvPr id="13" name="Groupe 12">
            <a:extLst>
              <a:ext uri="{FF2B5EF4-FFF2-40B4-BE49-F238E27FC236}">
                <a16:creationId xmlns:a16="http://schemas.microsoft.com/office/drawing/2014/main" id="{D018B953-2D00-9FBB-D428-070733DEAB7C}"/>
              </a:ext>
            </a:extLst>
          </p:cNvPr>
          <p:cNvGrpSpPr/>
          <p:nvPr/>
        </p:nvGrpSpPr>
        <p:grpSpPr>
          <a:xfrm>
            <a:off x="268941" y="2158533"/>
            <a:ext cx="3190333" cy="2924456"/>
            <a:chOff x="0" y="0"/>
            <a:chExt cx="2776855" cy="2505075"/>
          </a:xfrm>
        </p:grpSpPr>
        <p:grpSp>
          <p:nvGrpSpPr>
            <p:cNvPr id="14" name="Groupe 13">
              <a:extLst>
                <a:ext uri="{FF2B5EF4-FFF2-40B4-BE49-F238E27FC236}">
                  <a16:creationId xmlns:a16="http://schemas.microsoft.com/office/drawing/2014/main" id="{B604654A-AFE8-4FBA-7416-71D223BEE11A}"/>
                </a:ext>
              </a:extLst>
            </p:cNvPr>
            <p:cNvGrpSpPr/>
            <p:nvPr/>
          </p:nvGrpSpPr>
          <p:grpSpPr>
            <a:xfrm>
              <a:off x="0" y="0"/>
              <a:ext cx="2776855" cy="2505075"/>
              <a:chOff x="0" y="0"/>
              <a:chExt cx="2776855" cy="2505075"/>
            </a:xfrm>
          </p:grpSpPr>
          <p:grpSp>
            <p:nvGrpSpPr>
              <p:cNvPr id="17" name="Groupe 16">
                <a:extLst>
                  <a:ext uri="{FF2B5EF4-FFF2-40B4-BE49-F238E27FC236}">
                    <a16:creationId xmlns:a16="http://schemas.microsoft.com/office/drawing/2014/main" id="{8D404C78-689C-8A3A-B4DF-7A2E78346915}"/>
                  </a:ext>
                </a:extLst>
              </p:cNvPr>
              <p:cNvGrpSpPr/>
              <p:nvPr/>
            </p:nvGrpSpPr>
            <p:grpSpPr>
              <a:xfrm>
                <a:off x="0" y="0"/>
                <a:ext cx="2776855" cy="2505075"/>
                <a:chOff x="0" y="0"/>
                <a:chExt cx="2548393" cy="2333625"/>
              </a:xfrm>
            </p:grpSpPr>
            <p:grpSp>
              <p:nvGrpSpPr>
                <p:cNvPr id="23" name="Groupe 22">
                  <a:extLst>
                    <a:ext uri="{FF2B5EF4-FFF2-40B4-BE49-F238E27FC236}">
                      <a16:creationId xmlns:a16="http://schemas.microsoft.com/office/drawing/2014/main" id="{41BAD5C5-C10C-CDA9-F106-52A59431BE3B}"/>
                    </a:ext>
                  </a:extLst>
                </p:cNvPr>
                <p:cNvGrpSpPr/>
                <p:nvPr/>
              </p:nvGrpSpPr>
              <p:grpSpPr>
                <a:xfrm>
                  <a:off x="0" y="0"/>
                  <a:ext cx="2505765" cy="2333625"/>
                  <a:chOff x="0" y="0"/>
                  <a:chExt cx="2505765" cy="2333625"/>
                </a:xfrm>
              </p:grpSpPr>
              <p:grpSp>
                <p:nvGrpSpPr>
                  <p:cNvPr id="26" name="Groupe 25">
                    <a:extLst>
                      <a:ext uri="{FF2B5EF4-FFF2-40B4-BE49-F238E27FC236}">
                        <a16:creationId xmlns:a16="http://schemas.microsoft.com/office/drawing/2014/main" id="{5592D76C-8EC6-2B3E-8905-53128670CA77}"/>
                      </a:ext>
                    </a:extLst>
                  </p:cNvPr>
                  <p:cNvGrpSpPr/>
                  <p:nvPr/>
                </p:nvGrpSpPr>
                <p:grpSpPr>
                  <a:xfrm>
                    <a:off x="0" y="0"/>
                    <a:ext cx="2505765" cy="2333625"/>
                    <a:chOff x="0" y="0"/>
                    <a:chExt cx="2505765" cy="2333625"/>
                  </a:xfrm>
                </p:grpSpPr>
                <p:pic>
                  <p:nvPicPr>
                    <p:cNvPr id="31" name="Image 30">
                      <a:extLst>
                        <a:ext uri="{FF2B5EF4-FFF2-40B4-BE49-F238E27FC236}">
                          <a16:creationId xmlns:a16="http://schemas.microsoft.com/office/drawing/2014/main" id="{8775887A-622B-E80D-1E28-C5AED3B319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69905" y="0"/>
                      <a:ext cx="2435860" cy="2333625"/>
                    </a:xfrm>
                    <a:prstGeom prst="ellipse">
                      <a:avLst/>
                    </a:prstGeom>
                    <a:ln w="28575" cap="flat" cmpd="sng" algn="ctr">
                      <a:solidFill>
                        <a:srgbClr val="227198"/>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32" name="Forme libre : forme 31">
                      <a:extLst>
                        <a:ext uri="{FF2B5EF4-FFF2-40B4-BE49-F238E27FC236}">
                          <a16:creationId xmlns:a16="http://schemas.microsoft.com/office/drawing/2014/main" id="{1FC483B4-6F80-BFB6-274F-6D897D3E5CF2}"/>
                        </a:ext>
                      </a:extLst>
                    </p:cNvPr>
                    <p:cNvSpPr/>
                    <p:nvPr/>
                  </p:nvSpPr>
                  <p:spPr>
                    <a:xfrm rot="15658721">
                      <a:off x="701178" y="788808"/>
                      <a:ext cx="378456" cy="594505"/>
                    </a:xfrm>
                    <a:custGeom>
                      <a:avLst/>
                      <a:gdLst>
                        <a:gd name="connsiteX0" fmla="*/ 18068 w 403913"/>
                        <a:gd name="connsiteY0" fmla="*/ 0 h 589339"/>
                        <a:gd name="connsiteX1" fmla="*/ 44496 w 403913"/>
                        <a:gd name="connsiteY1" fmla="*/ 399059 h 589339"/>
                        <a:gd name="connsiteX2" fmla="*/ 403913 w 403913"/>
                        <a:gd name="connsiteY2" fmla="*/ 589339 h 589339"/>
                        <a:gd name="connsiteX0" fmla="*/ 77607 w 373586"/>
                        <a:gd name="connsiteY0" fmla="*/ 0 h 615770"/>
                        <a:gd name="connsiteX1" fmla="*/ 14169 w 373586"/>
                        <a:gd name="connsiteY1" fmla="*/ 425490 h 615770"/>
                        <a:gd name="connsiteX2" fmla="*/ 373586 w 373586"/>
                        <a:gd name="connsiteY2" fmla="*/ 615770 h 615770"/>
                        <a:gd name="connsiteX0" fmla="*/ 113859 w 409838"/>
                        <a:gd name="connsiteY0" fmla="*/ 0 h 615770"/>
                        <a:gd name="connsiteX1" fmla="*/ 50421 w 409838"/>
                        <a:gd name="connsiteY1" fmla="*/ 425490 h 615770"/>
                        <a:gd name="connsiteX2" fmla="*/ 409838 w 409838"/>
                        <a:gd name="connsiteY2" fmla="*/ 615770 h 615770"/>
                        <a:gd name="connsiteX0" fmla="*/ 127361 w 423340"/>
                        <a:gd name="connsiteY0" fmla="*/ 0 h 615770"/>
                        <a:gd name="connsiteX1" fmla="*/ 63923 w 423340"/>
                        <a:gd name="connsiteY1" fmla="*/ 425490 h 615770"/>
                        <a:gd name="connsiteX2" fmla="*/ 423340 w 423340"/>
                        <a:gd name="connsiteY2" fmla="*/ 615770 h 615770"/>
                        <a:gd name="connsiteX0" fmla="*/ 123126 w 419105"/>
                        <a:gd name="connsiteY0" fmla="*/ 0 h 615770"/>
                        <a:gd name="connsiteX1" fmla="*/ 59688 w 419105"/>
                        <a:gd name="connsiteY1" fmla="*/ 425490 h 615770"/>
                        <a:gd name="connsiteX2" fmla="*/ 419105 w 419105"/>
                        <a:gd name="connsiteY2" fmla="*/ 615770 h 615770"/>
                        <a:gd name="connsiteX0" fmla="*/ 68841 w 364820"/>
                        <a:gd name="connsiteY0" fmla="*/ 0 h 615770"/>
                        <a:gd name="connsiteX1" fmla="*/ 160617 w 364820"/>
                        <a:gd name="connsiteY1" fmla="*/ 350522 h 615770"/>
                        <a:gd name="connsiteX2" fmla="*/ 364820 w 364820"/>
                        <a:gd name="connsiteY2" fmla="*/ 615770 h 615770"/>
                        <a:gd name="connsiteX0" fmla="*/ 63185 w 388534"/>
                        <a:gd name="connsiteY0" fmla="*/ 0 h 510701"/>
                        <a:gd name="connsiteX1" fmla="*/ 184331 w 388534"/>
                        <a:gd name="connsiteY1" fmla="*/ 245453 h 510701"/>
                        <a:gd name="connsiteX2" fmla="*/ 388534 w 388534"/>
                        <a:gd name="connsiteY2" fmla="*/ 510701 h 510701"/>
                        <a:gd name="connsiteX0" fmla="*/ 0 w 204203"/>
                        <a:gd name="connsiteY0" fmla="*/ 0 h 265248"/>
                        <a:gd name="connsiteX1" fmla="*/ 204203 w 204203"/>
                        <a:gd name="connsiteY1" fmla="*/ 265248 h 265248"/>
                        <a:gd name="connsiteX0" fmla="*/ 0 w 324181"/>
                        <a:gd name="connsiteY0" fmla="*/ 0 h 565335"/>
                        <a:gd name="connsiteX1" fmla="*/ 324181 w 324181"/>
                        <a:gd name="connsiteY1" fmla="*/ 565335 h 565335"/>
                        <a:gd name="connsiteX0" fmla="*/ 0 w 324181"/>
                        <a:gd name="connsiteY0" fmla="*/ 0 h 565335"/>
                        <a:gd name="connsiteX1" fmla="*/ 324181 w 324181"/>
                        <a:gd name="connsiteY1" fmla="*/ 565335 h 565335"/>
                        <a:gd name="connsiteX0" fmla="*/ 0 w 345311"/>
                        <a:gd name="connsiteY0" fmla="*/ 0 h 555398"/>
                        <a:gd name="connsiteX1" fmla="*/ 345311 w 345311"/>
                        <a:gd name="connsiteY1" fmla="*/ 555398 h 555398"/>
                      </a:gdLst>
                      <a:ahLst/>
                      <a:cxnLst>
                        <a:cxn ang="0">
                          <a:pos x="connsiteX0" y="connsiteY0"/>
                        </a:cxn>
                        <a:cxn ang="0">
                          <a:pos x="connsiteX1" y="connsiteY1"/>
                        </a:cxn>
                      </a:cxnLst>
                      <a:rect l="l" t="t" r="r" b="b"/>
                      <a:pathLst>
                        <a:path w="345311" h="555398">
                          <a:moveTo>
                            <a:pt x="0" y="0"/>
                          </a:moveTo>
                          <a:cubicBezTo>
                            <a:pt x="45273" y="134875"/>
                            <a:pt x="197756" y="509369"/>
                            <a:pt x="345311" y="555398"/>
                          </a:cubicBezTo>
                        </a:path>
                      </a:pathLst>
                    </a:custGeom>
                    <a:noFill/>
                    <a:ln w="19050" cap="flat" cmpd="sng" algn="ctr">
                      <a:solidFill>
                        <a:sysClr val="windowText" lastClr="000000"/>
                      </a:solidFill>
                      <a:prstDash val="solid"/>
                      <a:miter lim="800000"/>
                      <a:headEnd type="none" w="med" len="med"/>
                      <a:tailEnd type="triangle" w="med" len="me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3" name="Zone de texte 12">
                      <a:extLst>
                        <a:ext uri="{FF2B5EF4-FFF2-40B4-BE49-F238E27FC236}">
                          <a16:creationId xmlns:a16="http://schemas.microsoft.com/office/drawing/2014/main" id="{93497DD7-AD0E-AF90-9E2D-A0CEB4901CC8}"/>
                        </a:ext>
                      </a:extLst>
                    </p:cNvPr>
                    <p:cNvSpPr txBox="1"/>
                    <p:nvPr/>
                  </p:nvSpPr>
                  <p:spPr>
                    <a:xfrm>
                      <a:off x="0" y="1015813"/>
                      <a:ext cx="689764" cy="61019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Travaux</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Auxant 2023</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p:txBody>
                </p:sp>
              </p:grpSp>
              <p:sp>
                <p:nvSpPr>
                  <p:cNvPr id="27" name="Forme libre : forme 26">
                    <a:extLst>
                      <a:ext uri="{FF2B5EF4-FFF2-40B4-BE49-F238E27FC236}">
                        <a16:creationId xmlns:a16="http://schemas.microsoft.com/office/drawing/2014/main" id="{5F57BFDF-20D9-9D08-E2B7-FE341E052BA5}"/>
                      </a:ext>
                    </a:extLst>
                  </p:cNvPr>
                  <p:cNvSpPr/>
                  <p:nvPr/>
                </p:nvSpPr>
                <p:spPr>
                  <a:xfrm>
                    <a:off x="1728788" y="1250157"/>
                    <a:ext cx="47625" cy="47625"/>
                  </a:xfrm>
                  <a:custGeom>
                    <a:avLst/>
                    <a:gdLst>
                      <a:gd name="connsiteX0" fmla="*/ 0 w 47625"/>
                      <a:gd name="connsiteY0" fmla="*/ 40005 h 47625"/>
                      <a:gd name="connsiteX1" fmla="*/ 11430 w 47625"/>
                      <a:gd name="connsiteY1" fmla="*/ 41910 h 47625"/>
                      <a:gd name="connsiteX2" fmla="*/ 17145 w 47625"/>
                      <a:gd name="connsiteY2" fmla="*/ 45720 h 47625"/>
                      <a:gd name="connsiteX3" fmla="*/ 24765 w 47625"/>
                      <a:gd name="connsiteY3" fmla="*/ 47625 h 47625"/>
                      <a:gd name="connsiteX4" fmla="*/ 36195 w 47625"/>
                      <a:gd name="connsiteY4" fmla="*/ 45720 h 47625"/>
                      <a:gd name="connsiteX5" fmla="*/ 40005 w 47625"/>
                      <a:gd name="connsiteY5" fmla="*/ 40005 h 47625"/>
                      <a:gd name="connsiteX6" fmla="*/ 41910 w 47625"/>
                      <a:gd name="connsiteY6" fmla="*/ 34290 h 47625"/>
                      <a:gd name="connsiteX7" fmla="*/ 47625 w 47625"/>
                      <a:gd name="connsiteY7" fmla="*/ 20955 h 47625"/>
                      <a:gd name="connsiteX8" fmla="*/ 43815 w 47625"/>
                      <a:gd name="connsiteY8" fmla="*/ 9525 h 47625"/>
                      <a:gd name="connsiteX9" fmla="*/ 41910 w 47625"/>
                      <a:gd name="connsiteY9" fmla="*/ 3810 h 47625"/>
                      <a:gd name="connsiteX10" fmla="*/ 40005 w 47625"/>
                      <a:gd name="connsiteY10" fmla="*/ 0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25" h="47625">
                        <a:moveTo>
                          <a:pt x="0" y="40005"/>
                        </a:moveTo>
                        <a:cubicBezTo>
                          <a:pt x="3810" y="40640"/>
                          <a:pt x="7766" y="40689"/>
                          <a:pt x="11430" y="41910"/>
                        </a:cubicBezTo>
                        <a:cubicBezTo>
                          <a:pt x="13602" y="42634"/>
                          <a:pt x="15041" y="44818"/>
                          <a:pt x="17145" y="45720"/>
                        </a:cubicBezTo>
                        <a:cubicBezTo>
                          <a:pt x="19551" y="46751"/>
                          <a:pt x="22225" y="46990"/>
                          <a:pt x="24765" y="47625"/>
                        </a:cubicBezTo>
                        <a:cubicBezTo>
                          <a:pt x="28575" y="46990"/>
                          <a:pt x="32740" y="47447"/>
                          <a:pt x="36195" y="45720"/>
                        </a:cubicBezTo>
                        <a:cubicBezTo>
                          <a:pt x="38243" y="44696"/>
                          <a:pt x="38981" y="42053"/>
                          <a:pt x="40005" y="40005"/>
                        </a:cubicBezTo>
                        <a:cubicBezTo>
                          <a:pt x="40903" y="38209"/>
                          <a:pt x="41119" y="36136"/>
                          <a:pt x="41910" y="34290"/>
                        </a:cubicBezTo>
                        <a:cubicBezTo>
                          <a:pt x="48972" y="17812"/>
                          <a:pt x="43157" y="34358"/>
                          <a:pt x="47625" y="20955"/>
                        </a:cubicBezTo>
                        <a:lnTo>
                          <a:pt x="43815" y="9525"/>
                        </a:lnTo>
                        <a:cubicBezTo>
                          <a:pt x="43180" y="7620"/>
                          <a:pt x="42808" y="5606"/>
                          <a:pt x="41910" y="3810"/>
                        </a:cubicBezTo>
                        <a:lnTo>
                          <a:pt x="40005" y="0"/>
                        </a:lnTo>
                      </a:path>
                    </a:pathLst>
                  </a:custGeom>
                  <a:noFill/>
                  <a:ln w="19050" cap="flat" cmpd="sng" algn="ctr">
                    <a:solidFill>
                      <a:sysClr val="windowText" lastClr="0000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nvGrpSpPr>
                  <p:cNvPr id="28" name="Groupe 27">
                    <a:extLst>
                      <a:ext uri="{FF2B5EF4-FFF2-40B4-BE49-F238E27FC236}">
                        <a16:creationId xmlns:a16="http://schemas.microsoft.com/office/drawing/2014/main" id="{C6ACA4DA-2210-A16C-5F4C-6FF75387C291}"/>
                      </a:ext>
                    </a:extLst>
                  </p:cNvPr>
                  <p:cNvGrpSpPr/>
                  <p:nvPr/>
                </p:nvGrpSpPr>
                <p:grpSpPr>
                  <a:xfrm>
                    <a:off x="1116806" y="762000"/>
                    <a:ext cx="74295" cy="64770"/>
                    <a:chOff x="0" y="0"/>
                    <a:chExt cx="74295" cy="64770"/>
                  </a:xfrm>
                </p:grpSpPr>
                <p:sp>
                  <p:nvSpPr>
                    <p:cNvPr id="29" name="Forme libre : forme 28">
                      <a:extLst>
                        <a:ext uri="{FF2B5EF4-FFF2-40B4-BE49-F238E27FC236}">
                          <a16:creationId xmlns:a16="http://schemas.microsoft.com/office/drawing/2014/main" id="{E9B8BC52-B9AD-3A05-2520-C31ACB5557FE}"/>
                        </a:ext>
                      </a:extLst>
                    </p:cNvPr>
                    <p:cNvSpPr/>
                    <p:nvPr/>
                  </p:nvSpPr>
                  <p:spPr>
                    <a:xfrm>
                      <a:off x="26670" y="0"/>
                      <a:ext cx="47625" cy="64770"/>
                    </a:xfrm>
                    <a:custGeom>
                      <a:avLst/>
                      <a:gdLst>
                        <a:gd name="connsiteX0" fmla="*/ 0 w 47625"/>
                        <a:gd name="connsiteY0" fmla="*/ 0 h 64770"/>
                        <a:gd name="connsiteX1" fmla="*/ 1905 w 47625"/>
                        <a:gd name="connsiteY1" fmla="*/ 9525 h 64770"/>
                        <a:gd name="connsiteX2" fmla="*/ 5715 w 47625"/>
                        <a:gd name="connsiteY2" fmla="*/ 17145 h 64770"/>
                        <a:gd name="connsiteX3" fmla="*/ 7620 w 47625"/>
                        <a:gd name="connsiteY3" fmla="*/ 32385 h 64770"/>
                        <a:gd name="connsiteX4" fmla="*/ 22860 w 47625"/>
                        <a:gd name="connsiteY4" fmla="*/ 41910 h 64770"/>
                        <a:gd name="connsiteX5" fmla="*/ 34290 w 47625"/>
                        <a:gd name="connsiteY5" fmla="*/ 51435 h 64770"/>
                        <a:gd name="connsiteX6" fmla="*/ 38100 w 47625"/>
                        <a:gd name="connsiteY6" fmla="*/ 57150 h 64770"/>
                        <a:gd name="connsiteX7" fmla="*/ 47625 w 47625"/>
                        <a:gd name="connsiteY7" fmla="*/ 64770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64770">
                          <a:moveTo>
                            <a:pt x="0" y="0"/>
                          </a:moveTo>
                          <a:cubicBezTo>
                            <a:pt x="635" y="3175"/>
                            <a:pt x="881" y="6453"/>
                            <a:pt x="1905" y="9525"/>
                          </a:cubicBezTo>
                          <a:cubicBezTo>
                            <a:pt x="2803" y="12219"/>
                            <a:pt x="5026" y="14390"/>
                            <a:pt x="5715" y="17145"/>
                          </a:cubicBezTo>
                          <a:cubicBezTo>
                            <a:pt x="6957" y="22112"/>
                            <a:pt x="4706" y="28176"/>
                            <a:pt x="7620" y="32385"/>
                          </a:cubicBezTo>
                          <a:cubicBezTo>
                            <a:pt x="11030" y="37310"/>
                            <a:pt x="17876" y="38587"/>
                            <a:pt x="22860" y="41910"/>
                          </a:cubicBezTo>
                          <a:cubicBezTo>
                            <a:pt x="28479" y="45656"/>
                            <a:pt x="29706" y="45935"/>
                            <a:pt x="34290" y="51435"/>
                          </a:cubicBezTo>
                          <a:cubicBezTo>
                            <a:pt x="35756" y="53194"/>
                            <a:pt x="36341" y="55684"/>
                            <a:pt x="38100" y="57150"/>
                          </a:cubicBezTo>
                          <a:cubicBezTo>
                            <a:pt x="49530" y="66675"/>
                            <a:pt x="43180" y="55880"/>
                            <a:pt x="47625" y="64770"/>
                          </a:cubicBezTo>
                        </a:path>
                      </a:pathLst>
                    </a:custGeom>
                    <a:noFill/>
                    <a:ln w="19050" cap="flat" cmpd="sng" algn="ctr">
                      <a:solidFill>
                        <a:sysClr val="windowText" lastClr="0000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0" name="Forme libre : forme 29">
                      <a:extLst>
                        <a:ext uri="{FF2B5EF4-FFF2-40B4-BE49-F238E27FC236}">
                          <a16:creationId xmlns:a16="http://schemas.microsoft.com/office/drawing/2014/main" id="{4285A41D-1A1A-A7B8-B38A-30CA8B1A5812}"/>
                        </a:ext>
                      </a:extLst>
                    </p:cNvPr>
                    <p:cNvSpPr/>
                    <p:nvPr/>
                  </p:nvSpPr>
                  <p:spPr>
                    <a:xfrm>
                      <a:off x="0" y="32385"/>
                      <a:ext cx="32385" cy="3874"/>
                    </a:xfrm>
                    <a:custGeom>
                      <a:avLst/>
                      <a:gdLst>
                        <a:gd name="connsiteX0" fmla="*/ 0 w 32385"/>
                        <a:gd name="connsiteY0" fmla="*/ 3874 h 3874"/>
                        <a:gd name="connsiteX1" fmla="*/ 32385 w 32385"/>
                        <a:gd name="connsiteY1" fmla="*/ 64 h 3874"/>
                      </a:gdLst>
                      <a:ahLst/>
                      <a:cxnLst>
                        <a:cxn ang="0">
                          <a:pos x="connsiteX0" y="connsiteY0"/>
                        </a:cxn>
                        <a:cxn ang="0">
                          <a:pos x="connsiteX1" y="connsiteY1"/>
                        </a:cxn>
                      </a:cxnLst>
                      <a:rect l="l" t="t" r="r" b="b"/>
                      <a:pathLst>
                        <a:path w="32385" h="3874">
                          <a:moveTo>
                            <a:pt x="0" y="3874"/>
                          </a:moveTo>
                          <a:cubicBezTo>
                            <a:pt x="23409" y="-808"/>
                            <a:pt x="12574" y="64"/>
                            <a:pt x="32385" y="64"/>
                          </a:cubicBezTo>
                        </a:path>
                      </a:pathLst>
                    </a:custGeom>
                    <a:noFill/>
                    <a:ln w="19050" cap="flat" cmpd="sng" algn="ctr">
                      <a:solidFill>
                        <a:sysClr val="windowText" lastClr="0000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grpSp>
            <p:sp>
              <p:nvSpPr>
                <p:cNvPr id="24" name="Zone de texte 12">
                  <a:extLst>
                    <a:ext uri="{FF2B5EF4-FFF2-40B4-BE49-F238E27FC236}">
                      <a16:creationId xmlns:a16="http://schemas.microsoft.com/office/drawing/2014/main" id="{C7F2FA85-B886-12BF-C231-C0B1EE9DC3EA}"/>
                    </a:ext>
                  </a:extLst>
                </p:cNvPr>
                <p:cNvSpPr txBox="1"/>
                <p:nvPr/>
              </p:nvSpPr>
              <p:spPr>
                <a:xfrm>
                  <a:off x="1858644" y="890673"/>
                  <a:ext cx="689749" cy="57486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Travaux</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Bligny 2022</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25" name="Connecteur droit avec flèche 24">
                  <a:extLst>
                    <a:ext uri="{FF2B5EF4-FFF2-40B4-BE49-F238E27FC236}">
                      <a16:creationId xmlns:a16="http://schemas.microsoft.com/office/drawing/2014/main" id="{46909C31-B0AD-A459-257E-DD7241390F39}"/>
                    </a:ext>
                  </a:extLst>
                </p:cNvPr>
                <p:cNvCxnSpPr/>
                <p:nvPr/>
              </p:nvCxnSpPr>
              <p:spPr>
                <a:xfrm flipH="1">
                  <a:off x="1821387" y="1190754"/>
                  <a:ext cx="170384" cy="67310"/>
                </a:xfrm>
                <a:prstGeom prst="straightConnector1">
                  <a:avLst/>
                </a:prstGeom>
                <a:noFill/>
                <a:ln w="19050" cap="flat" cmpd="sng" algn="ctr">
                  <a:solidFill>
                    <a:sysClr val="windowText" lastClr="000000"/>
                  </a:solidFill>
                  <a:prstDash val="solid"/>
                  <a:miter lim="800000"/>
                  <a:headEnd type="none" w="med" len="med"/>
                  <a:tailEnd type="triangle" w="med" len="med"/>
                </a:ln>
                <a:effectLst/>
              </p:spPr>
            </p:cxnSp>
          </p:grpSp>
          <p:sp>
            <p:nvSpPr>
              <p:cNvPr id="21" name="Zone de texte 12">
                <a:extLst>
                  <a:ext uri="{FF2B5EF4-FFF2-40B4-BE49-F238E27FC236}">
                    <a16:creationId xmlns:a16="http://schemas.microsoft.com/office/drawing/2014/main" id="{98C44768-4134-A022-9CED-9C5CB12473A4}"/>
                  </a:ext>
                </a:extLst>
              </p:cNvPr>
              <p:cNvSpPr txBox="1"/>
              <p:nvPr/>
            </p:nvSpPr>
            <p:spPr>
              <a:xfrm>
                <a:off x="1431234" y="200440"/>
                <a:ext cx="830718" cy="617097"/>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Travaux</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Auxant 2022-2023</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p:txBody>
          </p:sp>
        </p:grpSp>
        <p:sp>
          <p:nvSpPr>
            <p:cNvPr id="15" name="Forme libre : forme 14">
              <a:extLst>
                <a:ext uri="{FF2B5EF4-FFF2-40B4-BE49-F238E27FC236}">
                  <a16:creationId xmlns:a16="http://schemas.microsoft.com/office/drawing/2014/main" id="{22D4C057-D988-490B-582E-0EB804DC1FC6}"/>
                </a:ext>
              </a:extLst>
            </p:cNvPr>
            <p:cNvSpPr/>
            <p:nvPr/>
          </p:nvSpPr>
          <p:spPr>
            <a:xfrm>
              <a:off x="1400454" y="990042"/>
              <a:ext cx="32763" cy="62548"/>
            </a:xfrm>
            <a:custGeom>
              <a:avLst/>
              <a:gdLst>
                <a:gd name="connsiteX0" fmla="*/ 0 w 32763"/>
                <a:gd name="connsiteY0" fmla="*/ 0 h 62548"/>
                <a:gd name="connsiteX1" fmla="*/ 32763 w 32763"/>
                <a:gd name="connsiteY1" fmla="*/ 62548 h 62548"/>
              </a:gdLst>
              <a:ahLst/>
              <a:cxnLst>
                <a:cxn ang="0">
                  <a:pos x="connsiteX0" y="connsiteY0"/>
                </a:cxn>
                <a:cxn ang="0">
                  <a:pos x="connsiteX1" y="connsiteY1"/>
                </a:cxn>
              </a:cxnLst>
              <a:rect l="l" t="t" r="r" b="b"/>
              <a:pathLst>
                <a:path w="32763" h="62548">
                  <a:moveTo>
                    <a:pt x="0" y="0"/>
                  </a:moveTo>
                  <a:lnTo>
                    <a:pt x="32763" y="62548"/>
                  </a:lnTo>
                </a:path>
              </a:pathLst>
            </a:custGeom>
            <a:noFill/>
            <a:ln w="19050" cap="flat" cmpd="sng" algn="ctr">
              <a:solidFill>
                <a:sysClr val="windowText" lastClr="0000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cxnSp>
          <p:nvCxnSpPr>
            <p:cNvPr id="16" name="Connecteur droit avec flèche 15">
              <a:extLst>
                <a:ext uri="{FF2B5EF4-FFF2-40B4-BE49-F238E27FC236}">
                  <a16:creationId xmlns:a16="http://schemas.microsoft.com/office/drawing/2014/main" id="{6D3C5964-77BA-1967-C43E-9F4EA60A18C0}"/>
                </a:ext>
              </a:extLst>
            </p:cNvPr>
            <p:cNvCxnSpPr/>
            <p:nvPr/>
          </p:nvCxnSpPr>
          <p:spPr>
            <a:xfrm flipH="1">
              <a:off x="1452888" y="780988"/>
              <a:ext cx="244858" cy="238281"/>
            </a:xfrm>
            <a:prstGeom prst="straightConnector1">
              <a:avLst/>
            </a:prstGeom>
            <a:noFill/>
            <a:ln w="19050" cap="flat" cmpd="sng" algn="ctr">
              <a:solidFill>
                <a:sysClr val="windowText" lastClr="000000"/>
              </a:solidFill>
              <a:prstDash val="solid"/>
              <a:miter lim="800000"/>
              <a:headEnd type="none" w="med" len="med"/>
              <a:tailEnd type="triangle" w="med" len="med"/>
            </a:ln>
            <a:effectLst/>
          </p:spPr>
        </p:cxnSp>
      </p:grpSp>
      <p:sp>
        <p:nvSpPr>
          <p:cNvPr id="34" name="ZoneTexte 33">
            <a:extLst>
              <a:ext uri="{FF2B5EF4-FFF2-40B4-BE49-F238E27FC236}">
                <a16:creationId xmlns:a16="http://schemas.microsoft.com/office/drawing/2014/main" id="{C2FFDA7A-DADC-E1DC-C338-B3D5DC3363DD}"/>
              </a:ext>
            </a:extLst>
          </p:cNvPr>
          <p:cNvSpPr txBox="1"/>
          <p:nvPr/>
        </p:nvSpPr>
        <p:spPr>
          <a:xfrm>
            <a:off x="1313612" y="1529772"/>
            <a:ext cx="1179221" cy="369332"/>
          </a:xfrm>
          <a:prstGeom prst="rect">
            <a:avLst/>
          </a:prstGeom>
          <a:noFill/>
        </p:spPr>
        <p:txBody>
          <a:bodyPr wrap="square">
            <a:spAutoFit/>
          </a:bodyPr>
          <a:lstStyle/>
          <a:p>
            <a:r>
              <a:rPr lang="fr-FR" sz="1800" kern="1000" dirty="0">
                <a:effectLst/>
                <a:latin typeface="Calibri" panose="020F0502020204030204" pitchFamily="34" charset="0"/>
                <a:ea typeface="Times New Roman" panose="02020603050405020304" pitchFamily="18" charset="0"/>
                <a:cs typeface="Times New Roman" panose="02020603050405020304" pitchFamily="18" charset="0"/>
              </a:rPr>
              <a:t>Action 13 </a:t>
            </a:r>
            <a:endParaRPr lang="fr-FR" dirty="0"/>
          </a:p>
        </p:txBody>
      </p:sp>
    </p:spTree>
    <p:extLst>
      <p:ext uri="{BB962C8B-B14F-4D97-AF65-F5344CB8AC3E}">
        <p14:creationId xmlns:p14="http://schemas.microsoft.com/office/powerpoint/2010/main" val="3483615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DA6F5-6339-94A3-DFDB-3F39642F1A3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932DA0-35D1-C0AB-CD3A-E2E9666106A2}"/>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E96F3B44-7FC6-8B66-3FEF-8C283D48F672}"/>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25759D08-375B-6CAD-2AA2-0B502E52EBD9}"/>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3069344D-2171-C419-BF9F-945196F981EF}"/>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2" name="Groupe 21">
            <a:extLst>
              <a:ext uri="{FF2B5EF4-FFF2-40B4-BE49-F238E27FC236}">
                <a16:creationId xmlns:a16="http://schemas.microsoft.com/office/drawing/2014/main" id="{0C2E64D8-BD02-395D-6D37-88A3CF22403D}"/>
              </a:ext>
            </a:extLst>
          </p:cNvPr>
          <p:cNvGrpSpPr/>
          <p:nvPr/>
        </p:nvGrpSpPr>
        <p:grpSpPr>
          <a:xfrm>
            <a:off x="268941" y="2158533"/>
            <a:ext cx="3190333" cy="2924456"/>
            <a:chOff x="268941" y="2158533"/>
            <a:chExt cx="3190333" cy="2924456"/>
          </a:xfrm>
        </p:grpSpPr>
        <p:grpSp>
          <p:nvGrpSpPr>
            <p:cNvPr id="13" name="Groupe 12">
              <a:extLst>
                <a:ext uri="{FF2B5EF4-FFF2-40B4-BE49-F238E27FC236}">
                  <a16:creationId xmlns:a16="http://schemas.microsoft.com/office/drawing/2014/main" id="{EEDC6E67-BD8F-14AC-A917-0F2C5344A47C}"/>
                </a:ext>
              </a:extLst>
            </p:cNvPr>
            <p:cNvGrpSpPr/>
            <p:nvPr/>
          </p:nvGrpSpPr>
          <p:grpSpPr>
            <a:xfrm>
              <a:off x="268941" y="2158533"/>
              <a:ext cx="3190333" cy="2924456"/>
              <a:chOff x="0" y="0"/>
              <a:chExt cx="2776855" cy="2505075"/>
            </a:xfrm>
          </p:grpSpPr>
          <p:grpSp>
            <p:nvGrpSpPr>
              <p:cNvPr id="14" name="Groupe 13">
                <a:extLst>
                  <a:ext uri="{FF2B5EF4-FFF2-40B4-BE49-F238E27FC236}">
                    <a16:creationId xmlns:a16="http://schemas.microsoft.com/office/drawing/2014/main" id="{E379D16B-D142-2BE9-A52C-6EFAB80147CF}"/>
                  </a:ext>
                </a:extLst>
              </p:cNvPr>
              <p:cNvGrpSpPr/>
              <p:nvPr/>
            </p:nvGrpSpPr>
            <p:grpSpPr>
              <a:xfrm>
                <a:off x="0" y="0"/>
                <a:ext cx="2776855" cy="2505075"/>
                <a:chOff x="0" y="0"/>
                <a:chExt cx="2776855" cy="2505075"/>
              </a:xfrm>
            </p:grpSpPr>
            <p:grpSp>
              <p:nvGrpSpPr>
                <p:cNvPr id="17" name="Groupe 16">
                  <a:extLst>
                    <a:ext uri="{FF2B5EF4-FFF2-40B4-BE49-F238E27FC236}">
                      <a16:creationId xmlns:a16="http://schemas.microsoft.com/office/drawing/2014/main" id="{C027A1D3-7F39-DBC2-1DEC-383D3D547328}"/>
                    </a:ext>
                  </a:extLst>
                </p:cNvPr>
                <p:cNvGrpSpPr/>
                <p:nvPr/>
              </p:nvGrpSpPr>
              <p:grpSpPr>
                <a:xfrm>
                  <a:off x="0" y="0"/>
                  <a:ext cx="2776855" cy="2505075"/>
                  <a:chOff x="0" y="0"/>
                  <a:chExt cx="2548393" cy="2333625"/>
                </a:xfrm>
              </p:grpSpPr>
              <p:grpSp>
                <p:nvGrpSpPr>
                  <p:cNvPr id="23" name="Groupe 22">
                    <a:extLst>
                      <a:ext uri="{FF2B5EF4-FFF2-40B4-BE49-F238E27FC236}">
                        <a16:creationId xmlns:a16="http://schemas.microsoft.com/office/drawing/2014/main" id="{4899BFAB-9FD3-B19C-6FFE-B90C53D85434}"/>
                      </a:ext>
                    </a:extLst>
                  </p:cNvPr>
                  <p:cNvGrpSpPr/>
                  <p:nvPr/>
                </p:nvGrpSpPr>
                <p:grpSpPr>
                  <a:xfrm>
                    <a:off x="0" y="0"/>
                    <a:ext cx="2505765" cy="2333625"/>
                    <a:chOff x="0" y="0"/>
                    <a:chExt cx="2505765" cy="2333625"/>
                  </a:xfrm>
                </p:grpSpPr>
                <p:grpSp>
                  <p:nvGrpSpPr>
                    <p:cNvPr id="26" name="Groupe 25">
                      <a:extLst>
                        <a:ext uri="{FF2B5EF4-FFF2-40B4-BE49-F238E27FC236}">
                          <a16:creationId xmlns:a16="http://schemas.microsoft.com/office/drawing/2014/main" id="{3C833103-3C5C-4C73-3221-BF21A7195F92}"/>
                        </a:ext>
                      </a:extLst>
                    </p:cNvPr>
                    <p:cNvGrpSpPr/>
                    <p:nvPr/>
                  </p:nvGrpSpPr>
                  <p:grpSpPr>
                    <a:xfrm>
                      <a:off x="0" y="0"/>
                      <a:ext cx="2505765" cy="2333625"/>
                      <a:chOff x="0" y="0"/>
                      <a:chExt cx="2505765" cy="2333625"/>
                    </a:xfrm>
                  </p:grpSpPr>
                  <p:pic>
                    <p:nvPicPr>
                      <p:cNvPr id="31" name="Image 30">
                        <a:extLst>
                          <a:ext uri="{FF2B5EF4-FFF2-40B4-BE49-F238E27FC236}">
                            <a16:creationId xmlns:a16="http://schemas.microsoft.com/office/drawing/2014/main" id="{D65ED176-47C7-0DD4-BD46-4D8455B8D7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69905" y="0"/>
                        <a:ext cx="2435860" cy="2333625"/>
                      </a:xfrm>
                      <a:prstGeom prst="ellipse">
                        <a:avLst/>
                      </a:prstGeom>
                      <a:ln w="28575" cap="flat" cmpd="sng" algn="ctr">
                        <a:solidFill>
                          <a:srgbClr val="227198"/>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32" name="Forme libre : forme 31">
                        <a:extLst>
                          <a:ext uri="{FF2B5EF4-FFF2-40B4-BE49-F238E27FC236}">
                            <a16:creationId xmlns:a16="http://schemas.microsoft.com/office/drawing/2014/main" id="{B30B789E-8978-B7D3-49BA-A50686791FDB}"/>
                          </a:ext>
                        </a:extLst>
                      </p:cNvPr>
                      <p:cNvSpPr/>
                      <p:nvPr/>
                    </p:nvSpPr>
                    <p:spPr>
                      <a:xfrm rot="15658721">
                        <a:off x="701178" y="788808"/>
                        <a:ext cx="378456" cy="594505"/>
                      </a:xfrm>
                      <a:custGeom>
                        <a:avLst/>
                        <a:gdLst>
                          <a:gd name="connsiteX0" fmla="*/ 18068 w 403913"/>
                          <a:gd name="connsiteY0" fmla="*/ 0 h 589339"/>
                          <a:gd name="connsiteX1" fmla="*/ 44496 w 403913"/>
                          <a:gd name="connsiteY1" fmla="*/ 399059 h 589339"/>
                          <a:gd name="connsiteX2" fmla="*/ 403913 w 403913"/>
                          <a:gd name="connsiteY2" fmla="*/ 589339 h 589339"/>
                          <a:gd name="connsiteX0" fmla="*/ 77607 w 373586"/>
                          <a:gd name="connsiteY0" fmla="*/ 0 h 615770"/>
                          <a:gd name="connsiteX1" fmla="*/ 14169 w 373586"/>
                          <a:gd name="connsiteY1" fmla="*/ 425490 h 615770"/>
                          <a:gd name="connsiteX2" fmla="*/ 373586 w 373586"/>
                          <a:gd name="connsiteY2" fmla="*/ 615770 h 615770"/>
                          <a:gd name="connsiteX0" fmla="*/ 113859 w 409838"/>
                          <a:gd name="connsiteY0" fmla="*/ 0 h 615770"/>
                          <a:gd name="connsiteX1" fmla="*/ 50421 w 409838"/>
                          <a:gd name="connsiteY1" fmla="*/ 425490 h 615770"/>
                          <a:gd name="connsiteX2" fmla="*/ 409838 w 409838"/>
                          <a:gd name="connsiteY2" fmla="*/ 615770 h 615770"/>
                          <a:gd name="connsiteX0" fmla="*/ 127361 w 423340"/>
                          <a:gd name="connsiteY0" fmla="*/ 0 h 615770"/>
                          <a:gd name="connsiteX1" fmla="*/ 63923 w 423340"/>
                          <a:gd name="connsiteY1" fmla="*/ 425490 h 615770"/>
                          <a:gd name="connsiteX2" fmla="*/ 423340 w 423340"/>
                          <a:gd name="connsiteY2" fmla="*/ 615770 h 615770"/>
                          <a:gd name="connsiteX0" fmla="*/ 123126 w 419105"/>
                          <a:gd name="connsiteY0" fmla="*/ 0 h 615770"/>
                          <a:gd name="connsiteX1" fmla="*/ 59688 w 419105"/>
                          <a:gd name="connsiteY1" fmla="*/ 425490 h 615770"/>
                          <a:gd name="connsiteX2" fmla="*/ 419105 w 419105"/>
                          <a:gd name="connsiteY2" fmla="*/ 615770 h 615770"/>
                          <a:gd name="connsiteX0" fmla="*/ 68841 w 364820"/>
                          <a:gd name="connsiteY0" fmla="*/ 0 h 615770"/>
                          <a:gd name="connsiteX1" fmla="*/ 160617 w 364820"/>
                          <a:gd name="connsiteY1" fmla="*/ 350522 h 615770"/>
                          <a:gd name="connsiteX2" fmla="*/ 364820 w 364820"/>
                          <a:gd name="connsiteY2" fmla="*/ 615770 h 615770"/>
                          <a:gd name="connsiteX0" fmla="*/ 63185 w 388534"/>
                          <a:gd name="connsiteY0" fmla="*/ 0 h 510701"/>
                          <a:gd name="connsiteX1" fmla="*/ 184331 w 388534"/>
                          <a:gd name="connsiteY1" fmla="*/ 245453 h 510701"/>
                          <a:gd name="connsiteX2" fmla="*/ 388534 w 388534"/>
                          <a:gd name="connsiteY2" fmla="*/ 510701 h 510701"/>
                          <a:gd name="connsiteX0" fmla="*/ 0 w 204203"/>
                          <a:gd name="connsiteY0" fmla="*/ 0 h 265248"/>
                          <a:gd name="connsiteX1" fmla="*/ 204203 w 204203"/>
                          <a:gd name="connsiteY1" fmla="*/ 265248 h 265248"/>
                          <a:gd name="connsiteX0" fmla="*/ 0 w 324181"/>
                          <a:gd name="connsiteY0" fmla="*/ 0 h 565335"/>
                          <a:gd name="connsiteX1" fmla="*/ 324181 w 324181"/>
                          <a:gd name="connsiteY1" fmla="*/ 565335 h 565335"/>
                          <a:gd name="connsiteX0" fmla="*/ 0 w 324181"/>
                          <a:gd name="connsiteY0" fmla="*/ 0 h 565335"/>
                          <a:gd name="connsiteX1" fmla="*/ 324181 w 324181"/>
                          <a:gd name="connsiteY1" fmla="*/ 565335 h 565335"/>
                          <a:gd name="connsiteX0" fmla="*/ 0 w 345311"/>
                          <a:gd name="connsiteY0" fmla="*/ 0 h 555398"/>
                          <a:gd name="connsiteX1" fmla="*/ 345311 w 345311"/>
                          <a:gd name="connsiteY1" fmla="*/ 555398 h 555398"/>
                        </a:gdLst>
                        <a:ahLst/>
                        <a:cxnLst>
                          <a:cxn ang="0">
                            <a:pos x="connsiteX0" y="connsiteY0"/>
                          </a:cxn>
                          <a:cxn ang="0">
                            <a:pos x="connsiteX1" y="connsiteY1"/>
                          </a:cxn>
                        </a:cxnLst>
                        <a:rect l="l" t="t" r="r" b="b"/>
                        <a:pathLst>
                          <a:path w="345311" h="555398">
                            <a:moveTo>
                              <a:pt x="0" y="0"/>
                            </a:moveTo>
                            <a:cubicBezTo>
                              <a:pt x="45273" y="134875"/>
                              <a:pt x="197756" y="509369"/>
                              <a:pt x="345311" y="555398"/>
                            </a:cubicBezTo>
                          </a:path>
                        </a:pathLst>
                      </a:custGeom>
                      <a:noFill/>
                      <a:ln w="19050" cap="flat" cmpd="sng" algn="ctr">
                        <a:solidFill>
                          <a:sysClr val="windowText" lastClr="000000"/>
                        </a:solidFill>
                        <a:prstDash val="solid"/>
                        <a:miter lim="800000"/>
                        <a:headEnd type="none" w="med" len="med"/>
                        <a:tailEnd type="triangle" w="med" len="me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3" name="Zone de texte 12">
                        <a:extLst>
                          <a:ext uri="{FF2B5EF4-FFF2-40B4-BE49-F238E27FC236}">
                            <a16:creationId xmlns:a16="http://schemas.microsoft.com/office/drawing/2014/main" id="{7E90582F-2239-9F60-312C-4B7E73B655BC}"/>
                          </a:ext>
                        </a:extLst>
                      </p:cNvPr>
                      <p:cNvSpPr txBox="1"/>
                      <p:nvPr/>
                    </p:nvSpPr>
                    <p:spPr>
                      <a:xfrm>
                        <a:off x="0" y="1015813"/>
                        <a:ext cx="689764" cy="61019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100" b="1" kern="1000" dirty="0">
                            <a:effectLst/>
                            <a:latin typeface="Calibri" panose="020F0502020204030204" pitchFamily="34" charset="0"/>
                            <a:ea typeface="Times New Roman" panose="02020603050405020304" pitchFamily="18" charset="0"/>
                            <a:cs typeface="Times New Roman" panose="02020603050405020304" pitchFamily="18" charset="0"/>
                          </a:rPr>
                          <a:t>Travaux</a:t>
                        </a:r>
                        <a:endParaRPr lang="fr-FR" sz="11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100" b="1" kern="1000" dirty="0">
                            <a:effectLst/>
                            <a:latin typeface="Calibri" panose="020F0502020204030204" pitchFamily="34" charset="0"/>
                            <a:ea typeface="Times New Roman" panose="02020603050405020304" pitchFamily="18" charset="0"/>
                            <a:cs typeface="Times New Roman" panose="02020603050405020304" pitchFamily="18" charset="0"/>
                          </a:rPr>
                          <a:t>Auxant 2023</a:t>
                        </a:r>
                        <a:endParaRPr lang="fr-FR" sz="1100" kern="10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sp>
                  <p:nvSpPr>
                    <p:cNvPr id="27" name="Forme libre : forme 26">
                      <a:extLst>
                        <a:ext uri="{FF2B5EF4-FFF2-40B4-BE49-F238E27FC236}">
                          <a16:creationId xmlns:a16="http://schemas.microsoft.com/office/drawing/2014/main" id="{D6D13A97-D9BA-B4D0-3F1F-B39E367D0CE8}"/>
                        </a:ext>
                      </a:extLst>
                    </p:cNvPr>
                    <p:cNvSpPr/>
                    <p:nvPr/>
                  </p:nvSpPr>
                  <p:spPr>
                    <a:xfrm>
                      <a:off x="1728788" y="1250157"/>
                      <a:ext cx="47625" cy="47625"/>
                    </a:xfrm>
                    <a:custGeom>
                      <a:avLst/>
                      <a:gdLst>
                        <a:gd name="connsiteX0" fmla="*/ 0 w 47625"/>
                        <a:gd name="connsiteY0" fmla="*/ 40005 h 47625"/>
                        <a:gd name="connsiteX1" fmla="*/ 11430 w 47625"/>
                        <a:gd name="connsiteY1" fmla="*/ 41910 h 47625"/>
                        <a:gd name="connsiteX2" fmla="*/ 17145 w 47625"/>
                        <a:gd name="connsiteY2" fmla="*/ 45720 h 47625"/>
                        <a:gd name="connsiteX3" fmla="*/ 24765 w 47625"/>
                        <a:gd name="connsiteY3" fmla="*/ 47625 h 47625"/>
                        <a:gd name="connsiteX4" fmla="*/ 36195 w 47625"/>
                        <a:gd name="connsiteY4" fmla="*/ 45720 h 47625"/>
                        <a:gd name="connsiteX5" fmla="*/ 40005 w 47625"/>
                        <a:gd name="connsiteY5" fmla="*/ 40005 h 47625"/>
                        <a:gd name="connsiteX6" fmla="*/ 41910 w 47625"/>
                        <a:gd name="connsiteY6" fmla="*/ 34290 h 47625"/>
                        <a:gd name="connsiteX7" fmla="*/ 47625 w 47625"/>
                        <a:gd name="connsiteY7" fmla="*/ 20955 h 47625"/>
                        <a:gd name="connsiteX8" fmla="*/ 43815 w 47625"/>
                        <a:gd name="connsiteY8" fmla="*/ 9525 h 47625"/>
                        <a:gd name="connsiteX9" fmla="*/ 41910 w 47625"/>
                        <a:gd name="connsiteY9" fmla="*/ 3810 h 47625"/>
                        <a:gd name="connsiteX10" fmla="*/ 40005 w 47625"/>
                        <a:gd name="connsiteY10" fmla="*/ 0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25" h="47625">
                          <a:moveTo>
                            <a:pt x="0" y="40005"/>
                          </a:moveTo>
                          <a:cubicBezTo>
                            <a:pt x="3810" y="40640"/>
                            <a:pt x="7766" y="40689"/>
                            <a:pt x="11430" y="41910"/>
                          </a:cubicBezTo>
                          <a:cubicBezTo>
                            <a:pt x="13602" y="42634"/>
                            <a:pt x="15041" y="44818"/>
                            <a:pt x="17145" y="45720"/>
                          </a:cubicBezTo>
                          <a:cubicBezTo>
                            <a:pt x="19551" y="46751"/>
                            <a:pt x="22225" y="46990"/>
                            <a:pt x="24765" y="47625"/>
                          </a:cubicBezTo>
                          <a:cubicBezTo>
                            <a:pt x="28575" y="46990"/>
                            <a:pt x="32740" y="47447"/>
                            <a:pt x="36195" y="45720"/>
                          </a:cubicBezTo>
                          <a:cubicBezTo>
                            <a:pt x="38243" y="44696"/>
                            <a:pt x="38981" y="42053"/>
                            <a:pt x="40005" y="40005"/>
                          </a:cubicBezTo>
                          <a:cubicBezTo>
                            <a:pt x="40903" y="38209"/>
                            <a:pt x="41119" y="36136"/>
                            <a:pt x="41910" y="34290"/>
                          </a:cubicBezTo>
                          <a:cubicBezTo>
                            <a:pt x="48972" y="17812"/>
                            <a:pt x="43157" y="34358"/>
                            <a:pt x="47625" y="20955"/>
                          </a:cubicBezTo>
                          <a:lnTo>
                            <a:pt x="43815" y="9525"/>
                          </a:lnTo>
                          <a:cubicBezTo>
                            <a:pt x="43180" y="7620"/>
                            <a:pt x="42808" y="5606"/>
                            <a:pt x="41910" y="3810"/>
                          </a:cubicBezTo>
                          <a:lnTo>
                            <a:pt x="40005" y="0"/>
                          </a:lnTo>
                        </a:path>
                      </a:pathLst>
                    </a:custGeom>
                    <a:noFill/>
                    <a:ln w="19050" cap="flat" cmpd="sng" algn="ctr">
                      <a:solidFill>
                        <a:sysClr val="windowText" lastClr="0000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nvGrpSpPr>
                    <p:cNvPr id="28" name="Groupe 27">
                      <a:extLst>
                        <a:ext uri="{FF2B5EF4-FFF2-40B4-BE49-F238E27FC236}">
                          <a16:creationId xmlns:a16="http://schemas.microsoft.com/office/drawing/2014/main" id="{F550C793-D02F-3B79-F555-E3B494355B55}"/>
                        </a:ext>
                      </a:extLst>
                    </p:cNvPr>
                    <p:cNvGrpSpPr/>
                    <p:nvPr/>
                  </p:nvGrpSpPr>
                  <p:grpSpPr>
                    <a:xfrm>
                      <a:off x="1116806" y="762000"/>
                      <a:ext cx="74295" cy="64770"/>
                      <a:chOff x="0" y="0"/>
                      <a:chExt cx="74295" cy="64770"/>
                    </a:xfrm>
                  </p:grpSpPr>
                  <p:sp>
                    <p:nvSpPr>
                      <p:cNvPr id="29" name="Forme libre : forme 28">
                        <a:extLst>
                          <a:ext uri="{FF2B5EF4-FFF2-40B4-BE49-F238E27FC236}">
                            <a16:creationId xmlns:a16="http://schemas.microsoft.com/office/drawing/2014/main" id="{C8F7953A-ACE9-2F81-0616-D8F593842820}"/>
                          </a:ext>
                        </a:extLst>
                      </p:cNvPr>
                      <p:cNvSpPr/>
                      <p:nvPr/>
                    </p:nvSpPr>
                    <p:spPr>
                      <a:xfrm>
                        <a:off x="26670" y="0"/>
                        <a:ext cx="47625" cy="64770"/>
                      </a:xfrm>
                      <a:custGeom>
                        <a:avLst/>
                        <a:gdLst>
                          <a:gd name="connsiteX0" fmla="*/ 0 w 47625"/>
                          <a:gd name="connsiteY0" fmla="*/ 0 h 64770"/>
                          <a:gd name="connsiteX1" fmla="*/ 1905 w 47625"/>
                          <a:gd name="connsiteY1" fmla="*/ 9525 h 64770"/>
                          <a:gd name="connsiteX2" fmla="*/ 5715 w 47625"/>
                          <a:gd name="connsiteY2" fmla="*/ 17145 h 64770"/>
                          <a:gd name="connsiteX3" fmla="*/ 7620 w 47625"/>
                          <a:gd name="connsiteY3" fmla="*/ 32385 h 64770"/>
                          <a:gd name="connsiteX4" fmla="*/ 22860 w 47625"/>
                          <a:gd name="connsiteY4" fmla="*/ 41910 h 64770"/>
                          <a:gd name="connsiteX5" fmla="*/ 34290 w 47625"/>
                          <a:gd name="connsiteY5" fmla="*/ 51435 h 64770"/>
                          <a:gd name="connsiteX6" fmla="*/ 38100 w 47625"/>
                          <a:gd name="connsiteY6" fmla="*/ 57150 h 64770"/>
                          <a:gd name="connsiteX7" fmla="*/ 47625 w 47625"/>
                          <a:gd name="connsiteY7" fmla="*/ 64770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64770">
                            <a:moveTo>
                              <a:pt x="0" y="0"/>
                            </a:moveTo>
                            <a:cubicBezTo>
                              <a:pt x="635" y="3175"/>
                              <a:pt x="881" y="6453"/>
                              <a:pt x="1905" y="9525"/>
                            </a:cubicBezTo>
                            <a:cubicBezTo>
                              <a:pt x="2803" y="12219"/>
                              <a:pt x="5026" y="14390"/>
                              <a:pt x="5715" y="17145"/>
                            </a:cubicBezTo>
                            <a:cubicBezTo>
                              <a:pt x="6957" y="22112"/>
                              <a:pt x="4706" y="28176"/>
                              <a:pt x="7620" y="32385"/>
                            </a:cubicBezTo>
                            <a:cubicBezTo>
                              <a:pt x="11030" y="37310"/>
                              <a:pt x="17876" y="38587"/>
                              <a:pt x="22860" y="41910"/>
                            </a:cubicBezTo>
                            <a:cubicBezTo>
                              <a:pt x="28479" y="45656"/>
                              <a:pt x="29706" y="45935"/>
                              <a:pt x="34290" y="51435"/>
                            </a:cubicBezTo>
                            <a:cubicBezTo>
                              <a:pt x="35756" y="53194"/>
                              <a:pt x="36341" y="55684"/>
                              <a:pt x="38100" y="57150"/>
                            </a:cubicBezTo>
                            <a:cubicBezTo>
                              <a:pt x="49530" y="66675"/>
                              <a:pt x="43180" y="55880"/>
                              <a:pt x="47625" y="64770"/>
                            </a:cubicBezTo>
                          </a:path>
                        </a:pathLst>
                      </a:custGeom>
                      <a:noFill/>
                      <a:ln w="19050" cap="flat" cmpd="sng" algn="ctr">
                        <a:solidFill>
                          <a:sysClr val="windowText" lastClr="0000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0" name="Forme libre : forme 29">
                        <a:extLst>
                          <a:ext uri="{FF2B5EF4-FFF2-40B4-BE49-F238E27FC236}">
                            <a16:creationId xmlns:a16="http://schemas.microsoft.com/office/drawing/2014/main" id="{9DCC16CA-6A95-86FE-A8E8-23CF937917D5}"/>
                          </a:ext>
                        </a:extLst>
                      </p:cNvPr>
                      <p:cNvSpPr/>
                      <p:nvPr/>
                    </p:nvSpPr>
                    <p:spPr>
                      <a:xfrm>
                        <a:off x="0" y="32385"/>
                        <a:ext cx="32385" cy="3874"/>
                      </a:xfrm>
                      <a:custGeom>
                        <a:avLst/>
                        <a:gdLst>
                          <a:gd name="connsiteX0" fmla="*/ 0 w 32385"/>
                          <a:gd name="connsiteY0" fmla="*/ 3874 h 3874"/>
                          <a:gd name="connsiteX1" fmla="*/ 32385 w 32385"/>
                          <a:gd name="connsiteY1" fmla="*/ 64 h 3874"/>
                        </a:gdLst>
                        <a:ahLst/>
                        <a:cxnLst>
                          <a:cxn ang="0">
                            <a:pos x="connsiteX0" y="connsiteY0"/>
                          </a:cxn>
                          <a:cxn ang="0">
                            <a:pos x="connsiteX1" y="connsiteY1"/>
                          </a:cxn>
                        </a:cxnLst>
                        <a:rect l="l" t="t" r="r" b="b"/>
                        <a:pathLst>
                          <a:path w="32385" h="3874">
                            <a:moveTo>
                              <a:pt x="0" y="3874"/>
                            </a:moveTo>
                            <a:cubicBezTo>
                              <a:pt x="23409" y="-808"/>
                              <a:pt x="12574" y="64"/>
                              <a:pt x="32385" y="64"/>
                            </a:cubicBezTo>
                          </a:path>
                        </a:pathLst>
                      </a:custGeom>
                      <a:noFill/>
                      <a:ln w="19050" cap="flat" cmpd="sng" algn="ctr">
                        <a:solidFill>
                          <a:sysClr val="windowText" lastClr="0000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grpSp>
              <p:sp>
                <p:nvSpPr>
                  <p:cNvPr id="24" name="Zone de texte 12">
                    <a:extLst>
                      <a:ext uri="{FF2B5EF4-FFF2-40B4-BE49-F238E27FC236}">
                        <a16:creationId xmlns:a16="http://schemas.microsoft.com/office/drawing/2014/main" id="{26E0890A-AEBD-DCD9-5F1F-8E6AF48CC46C}"/>
                      </a:ext>
                    </a:extLst>
                  </p:cNvPr>
                  <p:cNvSpPr txBox="1"/>
                  <p:nvPr/>
                </p:nvSpPr>
                <p:spPr>
                  <a:xfrm>
                    <a:off x="1858644" y="890673"/>
                    <a:ext cx="689749" cy="57486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Travaux</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Bligny 2022</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25" name="Connecteur droit avec flèche 24">
                    <a:extLst>
                      <a:ext uri="{FF2B5EF4-FFF2-40B4-BE49-F238E27FC236}">
                        <a16:creationId xmlns:a16="http://schemas.microsoft.com/office/drawing/2014/main" id="{D16A5FCB-85BD-0012-3860-3FDA361A1B5C}"/>
                      </a:ext>
                    </a:extLst>
                  </p:cNvPr>
                  <p:cNvCxnSpPr/>
                  <p:nvPr/>
                </p:nvCxnSpPr>
                <p:spPr>
                  <a:xfrm flipH="1">
                    <a:off x="1821387" y="1190754"/>
                    <a:ext cx="170384" cy="67310"/>
                  </a:xfrm>
                  <a:prstGeom prst="straightConnector1">
                    <a:avLst/>
                  </a:prstGeom>
                  <a:noFill/>
                  <a:ln w="19050" cap="flat" cmpd="sng" algn="ctr">
                    <a:solidFill>
                      <a:sysClr val="windowText" lastClr="000000"/>
                    </a:solidFill>
                    <a:prstDash val="solid"/>
                    <a:miter lim="800000"/>
                    <a:headEnd type="none" w="med" len="med"/>
                    <a:tailEnd type="triangle" w="med" len="med"/>
                  </a:ln>
                  <a:effectLst/>
                </p:spPr>
              </p:cxnSp>
            </p:grpSp>
            <p:sp>
              <p:nvSpPr>
                <p:cNvPr id="21" name="Zone de texte 12">
                  <a:extLst>
                    <a:ext uri="{FF2B5EF4-FFF2-40B4-BE49-F238E27FC236}">
                      <a16:creationId xmlns:a16="http://schemas.microsoft.com/office/drawing/2014/main" id="{6C6773DE-CD0F-2BAF-676F-BECDC6351983}"/>
                    </a:ext>
                  </a:extLst>
                </p:cNvPr>
                <p:cNvSpPr txBox="1"/>
                <p:nvPr/>
              </p:nvSpPr>
              <p:spPr>
                <a:xfrm>
                  <a:off x="1431234" y="200440"/>
                  <a:ext cx="830718" cy="617097"/>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Travaux</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100" b="1" kern="1000">
                      <a:effectLst/>
                      <a:latin typeface="Calibri" panose="020F0502020204030204" pitchFamily="34" charset="0"/>
                      <a:ea typeface="Times New Roman" panose="02020603050405020304" pitchFamily="18" charset="0"/>
                      <a:cs typeface="Times New Roman" panose="02020603050405020304" pitchFamily="18" charset="0"/>
                    </a:rPr>
                    <a:t>Auxant 2022-2023</a:t>
                  </a:r>
                  <a:endParaRPr lang="fr-FR" sz="1100" kern="1000">
                    <a:effectLst/>
                    <a:latin typeface="Calibri" panose="020F0502020204030204" pitchFamily="34" charset="0"/>
                    <a:ea typeface="Times New Roman" panose="02020603050405020304" pitchFamily="18" charset="0"/>
                    <a:cs typeface="Times New Roman" panose="02020603050405020304" pitchFamily="18" charset="0"/>
                  </a:endParaRPr>
                </a:p>
              </p:txBody>
            </p:sp>
          </p:grpSp>
          <p:sp>
            <p:nvSpPr>
              <p:cNvPr id="15" name="Forme libre : forme 14">
                <a:extLst>
                  <a:ext uri="{FF2B5EF4-FFF2-40B4-BE49-F238E27FC236}">
                    <a16:creationId xmlns:a16="http://schemas.microsoft.com/office/drawing/2014/main" id="{7B230519-10EE-0459-2F04-EAEDB5A432E1}"/>
                  </a:ext>
                </a:extLst>
              </p:cNvPr>
              <p:cNvSpPr/>
              <p:nvPr/>
            </p:nvSpPr>
            <p:spPr>
              <a:xfrm>
                <a:off x="1400454" y="990042"/>
                <a:ext cx="32763" cy="62548"/>
              </a:xfrm>
              <a:custGeom>
                <a:avLst/>
                <a:gdLst>
                  <a:gd name="connsiteX0" fmla="*/ 0 w 32763"/>
                  <a:gd name="connsiteY0" fmla="*/ 0 h 62548"/>
                  <a:gd name="connsiteX1" fmla="*/ 32763 w 32763"/>
                  <a:gd name="connsiteY1" fmla="*/ 62548 h 62548"/>
                </a:gdLst>
                <a:ahLst/>
                <a:cxnLst>
                  <a:cxn ang="0">
                    <a:pos x="connsiteX0" y="connsiteY0"/>
                  </a:cxn>
                  <a:cxn ang="0">
                    <a:pos x="connsiteX1" y="connsiteY1"/>
                  </a:cxn>
                </a:cxnLst>
                <a:rect l="l" t="t" r="r" b="b"/>
                <a:pathLst>
                  <a:path w="32763" h="62548">
                    <a:moveTo>
                      <a:pt x="0" y="0"/>
                    </a:moveTo>
                    <a:lnTo>
                      <a:pt x="32763" y="62548"/>
                    </a:lnTo>
                  </a:path>
                </a:pathLst>
              </a:custGeom>
              <a:noFill/>
              <a:ln w="19050" cap="flat" cmpd="sng" algn="ctr">
                <a:solidFill>
                  <a:sysClr val="windowText" lastClr="0000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cxnSp>
            <p:nvCxnSpPr>
              <p:cNvPr id="16" name="Connecteur droit avec flèche 15">
                <a:extLst>
                  <a:ext uri="{FF2B5EF4-FFF2-40B4-BE49-F238E27FC236}">
                    <a16:creationId xmlns:a16="http://schemas.microsoft.com/office/drawing/2014/main" id="{A8D1DFD2-7134-BC41-85E6-D25F0D6980E2}"/>
                  </a:ext>
                </a:extLst>
              </p:cNvPr>
              <p:cNvCxnSpPr/>
              <p:nvPr/>
            </p:nvCxnSpPr>
            <p:spPr>
              <a:xfrm flipH="1">
                <a:off x="1452888" y="780988"/>
                <a:ext cx="244858" cy="238281"/>
              </a:xfrm>
              <a:prstGeom prst="straightConnector1">
                <a:avLst/>
              </a:prstGeom>
              <a:noFill/>
              <a:ln w="19050" cap="flat" cmpd="sng" algn="ctr">
                <a:solidFill>
                  <a:sysClr val="windowText" lastClr="000000"/>
                </a:solidFill>
                <a:prstDash val="solid"/>
                <a:miter lim="800000"/>
                <a:headEnd type="none" w="med" len="med"/>
                <a:tailEnd type="triangle" w="med" len="med"/>
              </a:ln>
              <a:effectLst/>
            </p:spPr>
          </p:cxnSp>
        </p:grpSp>
        <p:sp>
          <p:nvSpPr>
            <p:cNvPr id="6" name="Forme libre : forme 5">
              <a:extLst>
                <a:ext uri="{FF2B5EF4-FFF2-40B4-BE49-F238E27FC236}">
                  <a16:creationId xmlns:a16="http://schemas.microsoft.com/office/drawing/2014/main" id="{C67535D0-587B-42D1-486F-585E657CEF62}"/>
                </a:ext>
              </a:extLst>
            </p:cNvPr>
            <p:cNvSpPr/>
            <p:nvPr/>
          </p:nvSpPr>
          <p:spPr>
            <a:xfrm>
              <a:off x="1767942" y="3194626"/>
              <a:ext cx="107923" cy="119694"/>
            </a:xfrm>
            <a:custGeom>
              <a:avLst/>
              <a:gdLst>
                <a:gd name="connsiteX0" fmla="*/ 0 w 32763"/>
                <a:gd name="connsiteY0" fmla="*/ 0 h 62548"/>
                <a:gd name="connsiteX1" fmla="*/ 32763 w 32763"/>
                <a:gd name="connsiteY1" fmla="*/ 62548 h 62548"/>
              </a:gdLst>
              <a:ahLst/>
              <a:cxnLst>
                <a:cxn ang="0">
                  <a:pos x="connsiteX0" y="connsiteY0"/>
                </a:cxn>
                <a:cxn ang="0">
                  <a:pos x="connsiteX1" y="connsiteY1"/>
                </a:cxn>
              </a:cxnLst>
              <a:rect l="l" t="t" r="r" b="b"/>
              <a:pathLst>
                <a:path w="32763" h="62548">
                  <a:moveTo>
                    <a:pt x="0" y="0"/>
                  </a:moveTo>
                  <a:lnTo>
                    <a:pt x="32763" y="62548"/>
                  </a:lnTo>
                </a:path>
              </a:pathLst>
            </a:custGeom>
            <a:noFill/>
            <a:ln w="19050" cap="flat" cmpd="sng" algn="ctr">
              <a:solidFill>
                <a:srgbClr val="FFFF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8" name="Forme libre : forme 7">
              <a:extLst>
                <a:ext uri="{FF2B5EF4-FFF2-40B4-BE49-F238E27FC236}">
                  <a16:creationId xmlns:a16="http://schemas.microsoft.com/office/drawing/2014/main" id="{608227BF-9B24-84C3-8664-9FB7831961DC}"/>
                </a:ext>
              </a:extLst>
            </p:cNvPr>
            <p:cNvSpPr/>
            <p:nvPr/>
          </p:nvSpPr>
          <p:spPr>
            <a:xfrm>
              <a:off x="1912144" y="3383756"/>
              <a:ext cx="84031" cy="219075"/>
            </a:xfrm>
            <a:custGeom>
              <a:avLst/>
              <a:gdLst>
                <a:gd name="connsiteX0" fmla="*/ 0 w 84031"/>
                <a:gd name="connsiteY0" fmla="*/ 0 h 219075"/>
                <a:gd name="connsiteX1" fmla="*/ 16669 w 84031"/>
                <a:gd name="connsiteY1" fmla="*/ 57150 h 219075"/>
                <a:gd name="connsiteX2" fmla="*/ 21431 w 84031"/>
                <a:gd name="connsiteY2" fmla="*/ 88107 h 219075"/>
                <a:gd name="connsiteX3" fmla="*/ 42862 w 84031"/>
                <a:gd name="connsiteY3" fmla="*/ 97632 h 219075"/>
                <a:gd name="connsiteX4" fmla="*/ 50006 w 84031"/>
                <a:gd name="connsiteY4" fmla="*/ 121444 h 219075"/>
                <a:gd name="connsiteX5" fmla="*/ 71437 w 84031"/>
                <a:gd name="connsiteY5" fmla="*/ 147638 h 219075"/>
                <a:gd name="connsiteX6" fmla="*/ 76200 w 84031"/>
                <a:gd name="connsiteY6" fmla="*/ 161925 h 219075"/>
                <a:gd name="connsiteX7" fmla="*/ 76200 w 84031"/>
                <a:gd name="connsiteY7" fmla="*/ 192882 h 219075"/>
                <a:gd name="connsiteX8" fmla="*/ 83344 w 84031"/>
                <a:gd name="connsiteY8" fmla="*/ 209550 h 219075"/>
                <a:gd name="connsiteX9" fmla="*/ 83344 w 84031"/>
                <a:gd name="connsiteY9" fmla="*/ 21907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031" h="219075">
                  <a:moveTo>
                    <a:pt x="0" y="0"/>
                  </a:moveTo>
                  <a:cubicBezTo>
                    <a:pt x="6548" y="21233"/>
                    <a:pt x="13097" y="42466"/>
                    <a:pt x="16669" y="57150"/>
                  </a:cubicBezTo>
                  <a:cubicBezTo>
                    <a:pt x="20241" y="71834"/>
                    <a:pt x="17066" y="81360"/>
                    <a:pt x="21431" y="88107"/>
                  </a:cubicBezTo>
                  <a:cubicBezTo>
                    <a:pt x="25797" y="94854"/>
                    <a:pt x="38100" y="92076"/>
                    <a:pt x="42862" y="97632"/>
                  </a:cubicBezTo>
                  <a:cubicBezTo>
                    <a:pt x="47624" y="103188"/>
                    <a:pt x="45244" y="113110"/>
                    <a:pt x="50006" y="121444"/>
                  </a:cubicBezTo>
                  <a:cubicBezTo>
                    <a:pt x="54768" y="129778"/>
                    <a:pt x="67071" y="140891"/>
                    <a:pt x="71437" y="147638"/>
                  </a:cubicBezTo>
                  <a:cubicBezTo>
                    <a:pt x="75803" y="154385"/>
                    <a:pt x="75406" y="154384"/>
                    <a:pt x="76200" y="161925"/>
                  </a:cubicBezTo>
                  <a:cubicBezTo>
                    <a:pt x="76994" y="169466"/>
                    <a:pt x="75009" y="184944"/>
                    <a:pt x="76200" y="192882"/>
                  </a:cubicBezTo>
                  <a:cubicBezTo>
                    <a:pt x="77391" y="200820"/>
                    <a:pt x="83344" y="209550"/>
                    <a:pt x="83344" y="209550"/>
                  </a:cubicBezTo>
                  <a:cubicBezTo>
                    <a:pt x="84535" y="213915"/>
                    <a:pt x="83939" y="216495"/>
                    <a:pt x="83344" y="219075"/>
                  </a:cubicBezTo>
                </a:path>
              </a:pathLst>
            </a:custGeom>
            <a:noFill/>
            <a:ln w="19050" cap="flat" cmpd="sng" algn="ctr">
              <a:solidFill>
                <a:srgbClr val="FFFF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solidFill>
                  <a:schemeClr val="tx1"/>
                </a:solidFill>
              </a:endParaRPr>
            </a:p>
          </p:txBody>
        </p:sp>
        <p:sp>
          <p:nvSpPr>
            <p:cNvPr id="9" name="Forme libre : forme 8">
              <a:extLst>
                <a:ext uri="{FF2B5EF4-FFF2-40B4-BE49-F238E27FC236}">
                  <a16:creationId xmlns:a16="http://schemas.microsoft.com/office/drawing/2014/main" id="{26A0C635-8A55-706E-868A-89ECD6B2222F}"/>
                </a:ext>
              </a:extLst>
            </p:cNvPr>
            <p:cNvSpPr/>
            <p:nvPr/>
          </p:nvSpPr>
          <p:spPr>
            <a:xfrm>
              <a:off x="2057400" y="3130220"/>
              <a:ext cx="26194" cy="58274"/>
            </a:xfrm>
            <a:custGeom>
              <a:avLst/>
              <a:gdLst>
                <a:gd name="connsiteX0" fmla="*/ 0 w 26194"/>
                <a:gd name="connsiteY0" fmla="*/ 58274 h 58274"/>
                <a:gd name="connsiteX1" fmla="*/ 16669 w 26194"/>
                <a:gd name="connsiteY1" fmla="*/ 5886 h 58274"/>
                <a:gd name="connsiteX2" fmla="*/ 26194 w 26194"/>
                <a:gd name="connsiteY2" fmla="*/ 3505 h 58274"/>
              </a:gdLst>
              <a:ahLst/>
              <a:cxnLst>
                <a:cxn ang="0">
                  <a:pos x="connsiteX0" y="connsiteY0"/>
                </a:cxn>
                <a:cxn ang="0">
                  <a:pos x="connsiteX1" y="connsiteY1"/>
                </a:cxn>
                <a:cxn ang="0">
                  <a:pos x="connsiteX2" y="connsiteY2"/>
                </a:cxn>
              </a:cxnLst>
              <a:rect l="l" t="t" r="r" b="b"/>
              <a:pathLst>
                <a:path w="26194" h="58274">
                  <a:moveTo>
                    <a:pt x="0" y="58274"/>
                  </a:moveTo>
                  <a:cubicBezTo>
                    <a:pt x="6151" y="36644"/>
                    <a:pt x="12303" y="15014"/>
                    <a:pt x="16669" y="5886"/>
                  </a:cubicBezTo>
                  <a:cubicBezTo>
                    <a:pt x="21035" y="-3242"/>
                    <a:pt x="23614" y="131"/>
                    <a:pt x="26194" y="3505"/>
                  </a:cubicBezTo>
                </a:path>
              </a:pathLst>
            </a:custGeom>
            <a:noFill/>
            <a:ln w="19050" cap="flat" cmpd="sng" algn="ctr">
              <a:solidFill>
                <a:srgbClr val="FFFF00"/>
              </a:solidFill>
              <a:prstDash val="solid"/>
              <a:miter lim="800000"/>
            </a:ln>
            <a:effectLst>
              <a:glow rad="50800">
                <a:srgbClr val="F96E05">
                  <a:alpha val="59000"/>
                </a:srgbClr>
              </a:glow>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solidFill>
                  <a:schemeClr val="tx1"/>
                </a:solidFill>
              </a:endParaRPr>
            </a:p>
          </p:txBody>
        </p:sp>
        <p:sp>
          <p:nvSpPr>
            <p:cNvPr id="10" name="Zone de texte 12">
              <a:extLst>
                <a:ext uri="{FF2B5EF4-FFF2-40B4-BE49-F238E27FC236}">
                  <a16:creationId xmlns:a16="http://schemas.microsoft.com/office/drawing/2014/main" id="{8BC358E0-D06B-6B1F-6629-4D8B41457B48}"/>
                </a:ext>
              </a:extLst>
            </p:cNvPr>
            <p:cNvSpPr txBox="1"/>
            <p:nvPr/>
          </p:nvSpPr>
          <p:spPr>
            <a:xfrm>
              <a:off x="896565" y="4128014"/>
              <a:ext cx="863515" cy="76468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fr-FR" sz="1100" b="1" kern="10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Travaux</a:t>
              </a:r>
              <a:endParaRPr lang="fr-FR" sz="1100" kern="10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100" b="1" kern="10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Auxant 2025</a:t>
              </a:r>
              <a:endParaRPr lang="fr-FR" sz="1100" kern="10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1" name="Forme libre : forme 10">
              <a:extLst>
                <a:ext uri="{FF2B5EF4-FFF2-40B4-BE49-F238E27FC236}">
                  <a16:creationId xmlns:a16="http://schemas.microsoft.com/office/drawing/2014/main" id="{C5D34071-1E40-CC0E-9FDC-F0A281D61A74}"/>
                </a:ext>
              </a:extLst>
            </p:cNvPr>
            <p:cNvSpPr/>
            <p:nvPr/>
          </p:nvSpPr>
          <p:spPr>
            <a:xfrm rot="15658721">
              <a:off x="1389803" y="3488464"/>
              <a:ext cx="514778" cy="667566"/>
            </a:xfrm>
            <a:custGeom>
              <a:avLst/>
              <a:gdLst>
                <a:gd name="connsiteX0" fmla="*/ 18068 w 403913"/>
                <a:gd name="connsiteY0" fmla="*/ 0 h 589339"/>
                <a:gd name="connsiteX1" fmla="*/ 44496 w 403913"/>
                <a:gd name="connsiteY1" fmla="*/ 399059 h 589339"/>
                <a:gd name="connsiteX2" fmla="*/ 403913 w 403913"/>
                <a:gd name="connsiteY2" fmla="*/ 589339 h 589339"/>
                <a:gd name="connsiteX0" fmla="*/ 77607 w 373586"/>
                <a:gd name="connsiteY0" fmla="*/ 0 h 615770"/>
                <a:gd name="connsiteX1" fmla="*/ 14169 w 373586"/>
                <a:gd name="connsiteY1" fmla="*/ 425490 h 615770"/>
                <a:gd name="connsiteX2" fmla="*/ 373586 w 373586"/>
                <a:gd name="connsiteY2" fmla="*/ 615770 h 615770"/>
                <a:gd name="connsiteX0" fmla="*/ 113859 w 409838"/>
                <a:gd name="connsiteY0" fmla="*/ 0 h 615770"/>
                <a:gd name="connsiteX1" fmla="*/ 50421 w 409838"/>
                <a:gd name="connsiteY1" fmla="*/ 425490 h 615770"/>
                <a:gd name="connsiteX2" fmla="*/ 409838 w 409838"/>
                <a:gd name="connsiteY2" fmla="*/ 615770 h 615770"/>
                <a:gd name="connsiteX0" fmla="*/ 127361 w 423340"/>
                <a:gd name="connsiteY0" fmla="*/ 0 h 615770"/>
                <a:gd name="connsiteX1" fmla="*/ 63923 w 423340"/>
                <a:gd name="connsiteY1" fmla="*/ 425490 h 615770"/>
                <a:gd name="connsiteX2" fmla="*/ 423340 w 423340"/>
                <a:gd name="connsiteY2" fmla="*/ 615770 h 615770"/>
                <a:gd name="connsiteX0" fmla="*/ 123126 w 419105"/>
                <a:gd name="connsiteY0" fmla="*/ 0 h 615770"/>
                <a:gd name="connsiteX1" fmla="*/ 59688 w 419105"/>
                <a:gd name="connsiteY1" fmla="*/ 425490 h 615770"/>
                <a:gd name="connsiteX2" fmla="*/ 419105 w 419105"/>
                <a:gd name="connsiteY2" fmla="*/ 615770 h 615770"/>
                <a:gd name="connsiteX0" fmla="*/ 68841 w 364820"/>
                <a:gd name="connsiteY0" fmla="*/ 0 h 615770"/>
                <a:gd name="connsiteX1" fmla="*/ 160617 w 364820"/>
                <a:gd name="connsiteY1" fmla="*/ 350522 h 615770"/>
                <a:gd name="connsiteX2" fmla="*/ 364820 w 364820"/>
                <a:gd name="connsiteY2" fmla="*/ 615770 h 615770"/>
                <a:gd name="connsiteX0" fmla="*/ 63185 w 388534"/>
                <a:gd name="connsiteY0" fmla="*/ 0 h 510701"/>
                <a:gd name="connsiteX1" fmla="*/ 184331 w 388534"/>
                <a:gd name="connsiteY1" fmla="*/ 245453 h 510701"/>
                <a:gd name="connsiteX2" fmla="*/ 388534 w 388534"/>
                <a:gd name="connsiteY2" fmla="*/ 510701 h 510701"/>
                <a:gd name="connsiteX0" fmla="*/ 0 w 204203"/>
                <a:gd name="connsiteY0" fmla="*/ 0 h 265248"/>
                <a:gd name="connsiteX1" fmla="*/ 204203 w 204203"/>
                <a:gd name="connsiteY1" fmla="*/ 265248 h 265248"/>
                <a:gd name="connsiteX0" fmla="*/ 0 w 324181"/>
                <a:gd name="connsiteY0" fmla="*/ 0 h 565335"/>
                <a:gd name="connsiteX1" fmla="*/ 324181 w 324181"/>
                <a:gd name="connsiteY1" fmla="*/ 565335 h 565335"/>
                <a:gd name="connsiteX0" fmla="*/ 0 w 324181"/>
                <a:gd name="connsiteY0" fmla="*/ 0 h 565335"/>
                <a:gd name="connsiteX1" fmla="*/ 324181 w 324181"/>
                <a:gd name="connsiteY1" fmla="*/ 565335 h 565335"/>
                <a:gd name="connsiteX0" fmla="*/ 0 w 345311"/>
                <a:gd name="connsiteY0" fmla="*/ 0 h 555398"/>
                <a:gd name="connsiteX1" fmla="*/ 345311 w 345311"/>
                <a:gd name="connsiteY1" fmla="*/ 555398 h 555398"/>
                <a:gd name="connsiteX0" fmla="*/ 0 w 345311"/>
                <a:gd name="connsiteY0" fmla="*/ 0 h 555398"/>
                <a:gd name="connsiteX1" fmla="*/ 345311 w 345311"/>
                <a:gd name="connsiteY1" fmla="*/ 555398 h 555398"/>
                <a:gd name="connsiteX0" fmla="*/ 0 w 345311"/>
                <a:gd name="connsiteY0" fmla="*/ 0 h 555398"/>
                <a:gd name="connsiteX1" fmla="*/ 345311 w 345311"/>
                <a:gd name="connsiteY1" fmla="*/ 555398 h 555398"/>
                <a:gd name="connsiteX0" fmla="*/ 0 w 345311"/>
                <a:gd name="connsiteY0" fmla="*/ 0 h 555398"/>
                <a:gd name="connsiteX1" fmla="*/ 345311 w 345311"/>
                <a:gd name="connsiteY1" fmla="*/ 555398 h 555398"/>
              </a:gdLst>
              <a:ahLst/>
              <a:cxnLst>
                <a:cxn ang="0">
                  <a:pos x="connsiteX0" y="connsiteY0"/>
                </a:cxn>
                <a:cxn ang="0">
                  <a:pos x="connsiteX1" y="connsiteY1"/>
                </a:cxn>
              </a:cxnLst>
              <a:rect l="l" t="t" r="r" b="b"/>
              <a:pathLst>
                <a:path w="345311" h="555398">
                  <a:moveTo>
                    <a:pt x="0" y="0"/>
                  </a:moveTo>
                  <a:cubicBezTo>
                    <a:pt x="100263" y="109596"/>
                    <a:pt x="207930" y="202456"/>
                    <a:pt x="345311" y="555398"/>
                  </a:cubicBezTo>
                </a:path>
              </a:pathLst>
            </a:custGeom>
            <a:noFill/>
            <a:ln w="19050" cap="flat" cmpd="sng" algn="ctr">
              <a:solidFill>
                <a:sysClr val="windowText" lastClr="000000"/>
              </a:solidFill>
              <a:prstDash val="solid"/>
              <a:miter lim="800000"/>
              <a:headEnd type="none" w="med" len="med"/>
              <a:tailEnd type="triangle" w="med" len="me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pic>
        <p:nvPicPr>
          <p:cNvPr id="18" name="Image 17">
            <a:extLst>
              <a:ext uri="{FF2B5EF4-FFF2-40B4-BE49-F238E27FC236}">
                <a16:creationId xmlns:a16="http://schemas.microsoft.com/office/drawing/2014/main" id="{5169DF07-5E9D-93F3-9C74-96051019B8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4921" y="1356801"/>
            <a:ext cx="3749051" cy="2811788"/>
          </a:xfrm>
          <a:prstGeom prst="rect">
            <a:avLst/>
          </a:prstGeom>
        </p:spPr>
      </p:pic>
      <p:pic>
        <p:nvPicPr>
          <p:cNvPr id="20" name="Image 19">
            <a:extLst>
              <a:ext uri="{FF2B5EF4-FFF2-40B4-BE49-F238E27FC236}">
                <a16:creationId xmlns:a16="http://schemas.microsoft.com/office/drawing/2014/main" id="{5315BD5A-9086-48B2-6786-5EDB7809A8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4008" y="1356801"/>
            <a:ext cx="3749051" cy="2811788"/>
          </a:xfrm>
          <a:prstGeom prst="rect">
            <a:avLst/>
          </a:prstGeom>
        </p:spPr>
      </p:pic>
    </p:spTree>
    <p:extLst>
      <p:ext uri="{BB962C8B-B14F-4D97-AF65-F5344CB8AC3E}">
        <p14:creationId xmlns:p14="http://schemas.microsoft.com/office/powerpoint/2010/main" val="2425760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79774-4377-63DD-1AD6-CC96616CE05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0E3C36-D987-578B-8E02-2623A86D3CCA}"/>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F9E992BD-4B2B-FCBF-82CB-419316AB1267}"/>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D5D0FB2D-B7F3-48C2-521E-EFD42D70FF8C}"/>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11572CA0-7478-A5D8-243F-63AFD7744ACB}"/>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Flèche : droite 9">
            <a:extLst>
              <a:ext uri="{FF2B5EF4-FFF2-40B4-BE49-F238E27FC236}">
                <a16:creationId xmlns:a16="http://schemas.microsoft.com/office/drawing/2014/main" id="{264625EE-9F96-1F5B-B99E-D3A0044EF71B}"/>
              </a:ext>
            </a:extLst>
          </p:cNvPr>
          <p:cNvSpPr/>
          <p:nvPr/>
        </p:nvSpPr>
        <p:spPr>
          <a:xfrm>
            <a:off x="7730098" y="1474445"/>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224012B6-42A0-DE1D-04F5-9F12DCFCE1FB}"/>
              </a:ext>
            </a:extLst>
          </p:cNvPr>
          <p:cNvSpPr txBox="1"/>
          <p:nvPr/>
        </p:nvSpPr>
        <p:spPr>
          <a:xfrm>
            <a:off x="8142473" y="1500449"/>
            <a:ext cx="2400299" cy="369332"/>
          </a:xfrm>
          <a:prstGeom prst="rect">
            <a:avLst/>
          </a:prstGeom>
          <a:noFill/>
        </p:spPr>
        <p:txBody>
          <a:bodyPr wrap="square" rtlCol="0">
            <a:spAutoFit/>
          </a:bodyPr>
          <a:lstStyle/>
          <a:p>
            <a:r>
              <a:rPr lang="fr-FR" dirty="0"/>
              <a:t>Poursuite</a:t>
            </a:r>
          </a:p>
        </p:txBody>
      </p:sp>
      <p:sp>
        <p:nvSpPr>
          <p:cNvPr id="20" name="Flèche : droite 19">
            <a:extLst>
              <a:ext uri="{FF2B5EF4-FFF2-40B4-BE49-F238E27FC236}">
                <a16:creationId xmlns:a16="http://schemas.microsoft.com/office/drawing/2014/main" id="{D7C08156-7768-6203-1002-0C583B5C5986}"/>
              </a:ext>
            </a:extLst>
          </p:cNvPr>
          <p:cNvSpPr/>
          <p:nvPr/>
        </p:nvSpPr>
        <p:spPr>
          <a:xfrm>
            <a:off x="7730098" y="2212931"/>
            <a:ext cx="412376" cy="421341"/>
          </a:xfrm>
          <a:prstGeom prst="rightArrow">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A4B1560A-D67A-2D30-7FF4-12BFBDD38FA1}"/>
              </a:ext>
            </a:extLst>
          </p:cNvPr>
          <p:cNvSpPr txBox="1"/>
          <p:nvPr/>
        </p:nvSpPr>
        <p:spPr>
          <a:xfrm>
            <a:off x="8142473" y="2238629"/>
            <a:ext cx="3475435" cy="369332"/>
          </a:xfrm>
          <a:prstGeom prst="rect">
            <a:avLst/>
          </a:prstGeom>
          <a:noFill/>
        </p:spPr>
        <p:txBody>
          <a:bodyPr wrap="square" rtlCol="0">
            <a:spAutoFit/>
          </a:bodyPr>
          <a:lstStyle/>
          <a:p>
            <a:r>
              <a:rPr lang="fr-FR" dirty="0"/>
              <a:t>Poursuite </a:t>
            </a:r>
            <a:r>
              <a:rPr lang="fr-FR" i="1" dirty="0"/>
              <a:t>à confirmer avec Région</a:t>
            </a:r>
          </a:p>
        </p:txBody>
      </p:sp>
      <p:graphicFrame>
        <p:nvGraphicFramePr>
          <p:cNvPr id="7" name="Tableau 6">
            <a:extLst>
              <a:ext uri="{FF2B5EF4-FFF2-40B4-BE49-F238E27FC236}">
                <a16:creationId xmlns:a16="http://schemas.microsoft.com/office/drawing/2014/main" id="{97DF6E62-B60D-9A4A-BCA0-4406D77E74AC}"/>
              </a:ext>
            </a:extLst>
          </p:cNvPr>
          <p:cNvGraphicFramePr>
            <a:graphicFrameLocks noGrp="1"/>
          </p:cNvGraphicFramePr>
          <p:nvPr>
            <p:extLst>
              <p:ext uri="{D42A27DB-BD31-4B8C-83A1-F6EECF244321}">
                <p14:modId xmlns:p14="http://schemas.microsoft.com/office/powerpoint/2010/main" val="2241344298"/>
              </p:ext>
            </p:extLst>
          </p:nvPr>
        </p:nvGraphicFramePr>
        <p:xfrm>
          <a:off x="299351" y="1230843"/>
          <a:ext cx="7308168" cy="1445547"/>
        </p:xfrm>
        <a:graphic>
          <a:graphicData uri="http://schemas.openxmlformats.org/drawingml/2006/table">
            <a:tbl>
              <a:tblPr firstRow="1" firstCol="1" bandRow="1"/>
              <a:tblGrid>
                <a:gridCol w="2349760">
                  <a:extLst>
                    <a:ext uri="{9D8B030D-6E8A-4147-A177-3AD203B41FA5}">
                      <a16:colId xmlns:a16="http://schemas.microsoft.com/office/drawing/2014/main" val="151918474"/>
                    </a:ext>
                  </a:extLst>
                </a:gridCol>
                <a:gridCol w="2308371">
                  <a:extLst>
                    <a:ext uri="{9D8B030D-6E8A-4147-A177-3AD203B41FA5}">
                      <a16:colId xmlns:a16="http://schemas.microsoft.com/office/drawing/2014/main" val="3595482647"/>
                    </a:ext>
                  </a:extLst>
                </a:gridCol>
                <a:gridCol w="2650037">
                  <a:extLst>
                    <a:ext uri="{9D8B030D-6E8A-4147-A177-3AD203B41FA5}">
                      <a16:colId xmlns:a16="http://schemas.microsoft.com/office/drawing/2014/main" val="1502272615"/>
                    </a:ext>
                  </a:extLst>
                </a:gridCol>
              </a:tblGrid>
              <a:tr h="808257">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14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Programme pluriannuel d’entretien de la ripisylve</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Travaux 2022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33 828€</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Travaux 2023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40 224€</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Travaux 2024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26 250€</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Tranches 2, 3 et 4 </a:t>
                      </a:r>
                    </a:p>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de la DIG 2021-2025</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426698743"/>
                  </a:ext>
                </a:extLst>
              </a:tr>
              <a:tr h="637290">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15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Restaurer la trame verte sur le bassin de l’Ouche</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gridSpan="2">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Fiche de principe en lien avec le Plan Bocage financé par la Région BFC</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hMerge="1">
                  <a:txBody>
                    <a:bodyPr/>
                    <a:lstStyle/>
                    <a:p>
                      <a:endParaRPr lang="fr-FR"/>
                    </a:p>
                  </a:txBody>
                  <a:tcPr/>
                </a:tc>
                <a:extLst>
                  <a:ext uri="{0D108BD9-81ED-4DB2-BD59-A6C34878D82A}">
                    <a16:rowId xmlns:a16="http://schemas.microsoft.com/office/drawing/2014/main" val="1345906256"/>
                  </a:ext>
                </a:extLst>
              </a:tr>
            </a:tbl>
          </a:graphicData>
        </a:graphic>
      </p:graphicFrame>
    </p:spTree>
    <p:extLst>
      <p:ext uri="{BB962C8B-B14F-4D97-AF65-F5344CB8AC3E}">
        <p14:creationId xmlns:p14="http://schemas.microsoft.com/office/powerpoint/2010/main" val="277661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20" grpId="0" animBg="1"/>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E5640-D5A5-0611-FEB5-D949D3C0C8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673091B-D4E0-E20B-99AB-89EC648C104A}"/>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AE9E8E9A-007B-2FA9-E65F-69287DFDFA6C}"/>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8D0382E9-3898-645B-D46F-89786E4D51C8}"/>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828BAFD6-37DD-8B70-1607-33309869FB7B}"/>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Flèche : droite 9">
            <a:extLst>
              <a:ext uri="{FF2B5EF4-FFF2-40B4-BE49-F238E27FC236}">
                <a16:creationId xmlns:a16="http://schemas.microsoft.com/office/drawing/2014/main" id="{693DBEA2-E5E7-32B0-9F94-5D95F82AB40E}"/>
              </a:ext>
            </a:extLst>
          </p:cNvPr>
          <p:cNvSpPr/>
          <p:nvPr/>
        </p:nvSpPr>
        <p:spPr>
          <a:xfrm>
            <a:off x="7730098" y="1474445"/>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48EFF4B9-FCC7-52EA-4771-6BD7B69D1CA7}"/>
              </a:ext>
            </a:extLst>
          </p:cNvPr>
          <p:cNvSpPr txBox="1"/>
          <p:nvPr/>
        </p:nvSpPr>
        <p:spPr>
          <a:xfrm>
            <a:off x="8142473" y="1500449"/>
            <a:ext cx="2400299" cy="369332"/>
          </a:xfrm>
          <a:prstGeom prst="rect">
            <a:avLst/>
          </a:prstGeom>
          <a:noFill/>
        </p:spPr>
        <p:txBody>
          <a:bodyPr wrap="square" rtlCol="0">
            <a:spAutoFit/>
          </a:bodyPr>
          <a:lstStyle/>
          <a:p>
            <a:r>
              <a:rPr lang="fr-FR" dirty="0"/>
              <a:t>Poursuite</a:t>
            </a:r>
          </a:p>
        </p:txBody>
      </p:sp>
      <p:sp>
        <p:nvSpPr>
          <p:cNvPr id="20" name="Flèche : droite 19">
            <a:extLst>
              <a:ext uri="{FF2B5EF4-FFF2-40B4-BE49-F238E27FC236}">
                <a16:creationId xmlns:a16="http://schemas.microsoft.com/office/drawing/2014/main" id="{37F534B1-5203-B97A-E647-EBC74331ACE5}"/>
              </a:ext>
            </a:extLst>
          </p:cNvPr>
          <p:cNvSpPr/>
          <p:nvPr/>
        </p:nvSpPr>
        <p:spPr>
          <a:xfrm>
            <a:off x="7730098" y="2212931"/>
            <a:ext cx="412376" cy="421341"/>
          </a:xfrm>
          <a:prstGeom prst="rightArrow">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F23D9DBC-C866-168C-7E61-4D9C2EECFB4A}"/>
              </a:ext>
            </a:extLst>
          </p:cNvPr>
          <p:cNvSpPr txBox="1"/>
          <p:nvPr/>
        </p:nvSpPr>
        <p:spPr>
          <a:xfrm>
            <a:off x="8142473" y="2238629"/>
            <a:ext cx="3475435" cy="369332"/>
          </a:xfrm>
          <a:prstGeom prst="rect">
            <a:avLst/>
          </a:prstGeom>
          <a:noFill/>
        </p:spPr>
        <p:txBody>
          <a:bodyPr wrap="square" rtlCol="0">
            <a:spAutoFit/>
          </a:bodyPr>
          <a:lstStyle/>
          <a:p>
            <a:r>
              <a:rPr lang="fr-FR" dirty="0"/>
              <a:t>Poursuite </a:t>
            </a:r>
            <a:r>
              <a:rPr lang="fr-FR" i="1" dirty="0"/>
              <a:t>à confirmer avec Région</a:t>
            </a:r>
          </a:p>
        </p:txBody>
      </p:sp>
      <p:graphicFrame>
        <p:nvGraphicFramePr>
          <p:cNvPr id="7" name="Tableau 6">
            <a:extLst>
              <a:ext uri="{FF2B5EF4-FFF2-40B4-BE49-F238E27FC236}">
                <a16:creationId xmlns:a16="http://schemas.microsoft.com/office/drawing/2014/main" id="{36BB71A0-33A1-3962-11A7-178550A3ACD7}"/>
              </a:ext>
            </a:extLst>
          </p:cNvPr>
          <p:cNvGraphicFramePr>
            <a:graphicFrameLocks noGrp="1"/>
          </p:cNvGraphicFramePr>
          <p:nvPr/>
        </p:nvGraphicFramePr>
        <p:xfrm>
          <a:off x="299351" y="1230843"/>
          <a:ext cx="7308168" cy="3121356"/>
        </p:xfrm>
        <a:graphic>
          <a:graphicData uri="http://schemas.openxmlformats.org/drawingml/2006/table">
            <a:tbl>
              <a:tblPr firstRow="1" firstCol="1" bandRow="1"/>
              <a:tblGrid>
                <a:gridCol w="2349760">
                  <a:extLst>
                    <a:ext uri="{9D8B030D-6E8A-4147-A177-3AD203B41FA5}">
                      <a16:colId xmlns:a16="http://schemas.microsoft.com/office/drawing/2014/main" val="151918474"/>
                    </a:ext>
                  </a:extLst>
                </a:gridCol>
                <a:gridCol w="2308371">
                  <a:extLst>
                    <a:ext uri="{9D8B030D-6E8A-4147-A177-3AD203B41FA5}">
                      <a16:colId xmlns:a16="http://schemas.microsoft.com/office/drawing/2014/main" val="3595482647"/>
                    </a:ext>
                  </a:extLst>
                </a:gridCol>
                <a:gridCol w="2650037">
                  <a:extLst>
                    <a:ext uri="{9D8B030D-6E8A-4147-A177-3AD203B41FA5}">
                      <a16:colId xmlns:a16="http://schemas.microsoft.com/office/drawing/2014/main" val="1502272615"/>
                    </a:ext>
                  </a:extLst>
                </a:gridCol>
              </a:tblGrid>
              <a:tr h="808257">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14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Programme pluriannuel d’entretien de la ripisylve</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Travaux 2022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33 828€</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Travaux 2023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40 224€</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Travaux 2024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26 250€</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Tranches 2, 3 et 4 </a:t>
                      </a:r>
                    </a:p>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de la DIG 2021-2025</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426698743"/>
                  </a:ext>
                </a:extLst>
              </a:tr>
              <a:tr h="637290">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15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Restaurer la trame verte sur le bassin de l’Ouche</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gridSpan="2">
                  <a:txBody>
                    <a:bodyPr/>
                    <a:lstStyle/>
                    <a:p>
                      <a:pPr algn="l">
                        <a:buNone/>
                      </a:pPr>
                      <a:r>
                        <a:rPr lang="fr-FR" sz="1400" kern="1000">
                          <a:effectLst/>
                          <a:latin typeface="Calibri" panose="020F0502020204030204" pitchFamily="34" charset="0"/>
                          <a:ea typeface="Times New Roman" panose="02020603050405020304" pitchFamily="18" charset="0"/>
                          <a:cs typeface="Times New Roman" panose="02020603050405020304" pitchFamily="18" charset="0"/>
                        </a:rPr>
                        <a:t>Fiche de principe en lien avec le Plan Bocage financé par la Région BFC</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hMerge="1">
                  <a:txBody>
                    <a:bodyPr/>
                    <a:lstStyle/>
                    <a:p>
                      <a:endParaRPr lang="fr-FR"/>
                    </a:p>
                  </a:txBody>
                  <a:tcPr/>
                </a:tc>
                <a:extLst>
                  <a:ext uri="{0D108BD9-81ED-4DB2-BD59-A6C34878D82A}">
                    <a16:rowId xmlns:a16="http://schemas.microsoft.com/office/drawing/2014/main" val="1345906256"/>
                  </a:ext>
                </a:extLst>
              </a:tr>
              <a:tr h="613657">
                <a:tc rowSpan="2">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16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Partenariat VNF et Etude stratégique d’évaluation du gain environnemental lié au maintien de la cote d’exploitation du réservoir de Panthier.</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Partenariat SBO / VNF engagé</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a:effectLst/>
                          <a:latin typeface="Calibri" panose="020F0502020204030204" pitchFamily="34" charset="0"/>
                          <a:ea typeface="Times New Roman" panose="02020603050405020304" pitchFamily="18" charset="0"/>
                          <a:cs typeface="Times New Roman" panose="02020603050405020304" pitchFamily="18" charset="0"/>
                        </a:rPr>
                        <a:t>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217922603"/>
                  </a:ext>
                </a:extLst>
              </a:tr>
              <a:tr h="1062152">
                <a:tc vMerge="1">
                  <a:txBody>
                    <a:bodyPr/>
                    <a:lstStyle/>
                    <a:p>
                      <a:endParaRPr lang="fr-FR"/>
                    </a:p>
                  </a:txBody>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Echanges sur la méthodologie de l’étude pour connaitre l’impact du canal sur les débits de l’Ouche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C00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Projet d’étude abandonné par manque de subvention</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084007031"/>
                  </a:ext>
                </a:extLst>
              </a:tr>
            </a:tbl>
          </a:graphicData>
        </a:graphic>
      </p:graphicFrame>
      <p:sp>
        <p:nvSpPr>
          <p:cNvPr id="6" name="Flèche : droite 5">
            <a:extLst>
              <a:ext uri="{FF2B5EF4-FFF2-40B4-BE49-F238E27FC236}">
                <a16:creationId xmlns:a16="http://schemas.microsoft.com/office/drawing/2014/main" id="{9B87F092-A8FE-87B6-71D6-BF7C4DF79E7F}"/>
              </a:ext>
            </a:extLst>
          </p:cNvPr>
          <p:cNvSpPr/>
          <p:nvPr/>
        </p:nvSpPr>
        <p:spPr>
          <a:xfrm>
            <a:off x="7730098" y="3120906"/>
            <a:ext cx="412376" cy="421341"/>
          </a:xfrm>
          <a:prstGeom prst="rightArrow">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7F2273CE-AE70-206A-18FB-6E57E0C9BEB0}"/>
              </a:ext>
            </a:extLst>
          </p:cNvPr>
          <p:cNvSpPr txBox="1"/>
          <p:nvPr/>
        </p:nvSpPr>
        <p:spPr>
          <a:xfrm>
            <a:off x="8142473" y="3146604"/>
            <a:ext cx="3475435" cy="646331"/>
          </a:xfrm>
          <a:prstGeom prst="rect">
            <a:avLst/>
          </a:prstGeom>
          <a:noFill/>
        </p:spPr>
        <p:txBody>
          <a:bodyPr wrap="square" rtlCol="0">
            <a:spAutoFit/>
          </a:bodyPr>
          <a:lstStyle/>
          <a:p>
            <a:r>
              <a:rPr lang="fr-FR" dirty="0"/>
              <a:t>Poursuite avec étude hydraulique en période de chômage 2026 </a:t>
            </a:r>
            <a:endParaRPr lang="fr-FR" i="1" dirty="0"/>
          </a:p>
        </p:txBody>
      </p:sp>
    </p:spTree>
    <p:extLst>
      <p:ext uri="{BB962C8B-B14F-4D97-AF65-F5344CB8AC3E}">
        <p14:creationId xmlns:p14="http://schemas.microsoft.com/office/powerpoint/2010/main" val="414712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421AE-4DB5-A8AD-CA06-623E20C1B3AE}"/>
            </a:ext>
          </a:extLst>
        </p:cNvPr>
        <p:cNvGrpSpPr/>
        <p:nvPr/>
      </p:nvGrpSpPr>
      <p:grpSpPr>
        <a:xfrm>
          <a:off x="0" y="0"/>
          <a:ext cx="0" cy="0"/>
          <a:chOff x="0" y="0"/>
          <a:chExt cx="0" cy="0"/>
        </a:xfrm>
      </p:grpSpPr>
      <p:pic>
        <p:nvPicPr>
          <p:cNvPr id="15" name="Image 14">
            <a:extLst>
              <a:ext uri="{FF2B5EF4-FFF2-40B4-BE49-F238E27FC236}">
                <a16:creationId xmlns:a16="http://schemas.microsoft.com/office/drawing/2014/main" id="{8C7557F2-A6C3-C7DA-2D6B-DE5A9E5DFD44}"/>
              </a:ext>
            </a:extLst>
          </p:cNvPr>
          <p:cNvPicPr>
            <a:picLocks noChangeAspect="1"/>
          </p:cNvPicPr>
          <p:nvPr/>
        </p:nvPicPr>
        <p:blipFill rotWithShape="1">
          <a:blip r:embed="rId2"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3448629" y="1439850"/>
            <a:ext cx="5416682" cy="4429980"/>
          </a:xfrm>
          <a:prstGeom prst="rect">
            <a:avLst/>
          </a:prstGeom>
          <a:ln>
            <a:noFill/>
          </a:ln>
          <a:extLst>
            <a:ext uri="{53640926-AAD7-44D8-BBD7-CCE9431645EC}">
              <a14:shadowObscured xmlns:a14="http://schemas.microsoft.com/office/drawing/2010/main"/>
            </a:ext>
          </a:extLst>
        </p:spPr>
      </p:pic>
      <p:sp>
        <p:nvSpPr>
          <p:cNvPr id="34" name="Rectangle 33">
            <a:extLst>
              <a:ext uri="{FF2B5EF4-FFF2-40B4-BE49-F238E27FC236}">
                <a16:creationId xmlns:a16="http://schemas.microsoft.com/office/drawing/2014/main" id="{714FD3F6-E19D-9CBC-AD6A-C3C9862556E1}"/>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Sous-titre 2">
            <a:extLst>
              <a:ext uri="{FF2B5EF4-FFF2-40B4-BE49-F238E27FC236}">
                <a16:creationId xmlns:a16="http://schemas.microsoft.com/office/drawing/2014/main" id="{118297A0-0D71-E417-4D23-94E77EE481F3}"/>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36" name="Sous-titre 2">
            <a:extLst>
              <a:ext uri="{FF2B5EF4-FFF2-40B4-BE49-F238E27FC236}">
                <a16:creationId xmlns:a16="http://schemas.microsoft.com/office/drawing/2014/main" id="{ED5CC7FD-E441-4601-81B2-AE09F204B946}"/>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37" name="Connecteur droit 36">
            <a:extLst>
              <a:ext uri="{FF2B5EF4-FFF2-40B4-BE49-F238E27FC236}">
                <a16:creationId xmlns:a16="http://schemas.microsoft.com/office/drawing/2014/main" id="{8BD83882-B81E-9024-9C54-6832E69869D7}"/>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 name="Flèche : droite 1">
            <a:extLst>
              <a:ext uri="{FF2B5EF4-FFF2-40B4-BE49-F238E27FC236}">
                <a16:creationId xmlns:a16="http://schemas.microsoft.com/office/drawing/2014/main" id="{9C7BF200-41A5-66FE-A5CA-BE3F90E525DA}"/>
              </a:ext>
            </a:extLst>
          </p:cNvPr>
          <p:cNvSpPr/>
          <p:nvPr/>
        </p:nvSpPr>
        <p:spPr>
          <a:xfrm>
            <a:off x="8865311" y="3137647"/>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49CEE1F9-3E96-2958-A4CF-D476427D1471}"/>
              </a:ext>
            </a:extLst>
          </p:cNvPr>
          <p:cNvSpPr txBox="1"/>
          <p:nvPr/>
        </p:nvSpPr>
        <p:spPr>
          <a:xfrm>
            <a:off x="9421123" y="3086707"/>
            <a:ext cx="1955089" cy="523220"/>
          </a:xfrm>
          <a:prstGeom prst="rect">
            <a:avLst/>
          </a:prstGeom>
          <a:noFill/>
        </p:spPr>
        <p:txBody>
          <a:bodyPr wrap="square" rtlCol="0">
            <a:spAutoFit/>
          </a:bodyPr>
          <a:lstStyle/>
          <a:p>
            <a:r>
              <a:rPr lang="fr-FR" sz="2800" dirty="0"/>
              <a:t>20 actions</a:t>
            </a:r>
          </a:p>
        </p:txBody>
      </p:sp>
    </p:spTree>
    <p:extLst>
      <p:ext uri="{BB962C8B-B14F-4D97-AF65-F5344CB8AC3E}">
        <p14:creationId xmlns:p14="http://schemas.microsoft.com/office/powerpoint/2010/main" val="10603292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F4777-C4C0-8D7A-0707-E27A998B44B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9CF7E5E-BD31-D898-4FCA-F0DFC1C80DE1}"/>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00945FE4-DBC7-3DA3-3ED4-E8F8CEB702DF}"/>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CB98A445-A28B-8279-B6FF-B21DDA5C94F3}"/>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C52BCE39-4EB3-92BA-E548-EC45C7604D8B}"/>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Flèche : droite 9">
            <a:extLst>
              <a:ext uri="{FF2B5EF4-FFF2-40B4-BE49-F238E27FC236}">
                <a16:creationId xmlns:a16="http://schemas.microsoft.com/office/drawing/2014/main" id="{D48F93D2-F54A-3016-8703-ADEE9CB2F36F}"/>
              </a:ext>
            </a:extLst>
          </p:cNvPr>
          <p:cNvSpPr/>
          <p:nvPr/>
        </p:nvSpPr>
        <p:spPr>
          <a:xfrm>
            <a:off x="7730098" y="1474445"/>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2B59473-060E-5651-43EE-8C81699AAF0C}"/>
              </a:ext>
            </a:extLst>
          </p:cNvPr>
          <p:cNvSpPr txBox="1"/>
          <p:nvPr/>
        </p:nvSpPr>
        <p:spPr>
          <a:xfrm>
            <a:off x="8142473" y="1500449"/>
            <a:ext cx="2400299" cy="369332"/>
          </a:xfrm>
          <a:prstGeom prst="rect">
            <a:avLst/>
          </a:prstGeom>
          <a:noFill/>
        </p:spPr>
        <p:txBody>
          <a:bodyPr wrap="square" rtlCol="0">
            <a:spAutoFit/>
          </a:bodyPr>
          <a:lstStyle/>
          <a:p>
            <a:r>
              <a:rPr lang="fr-FR" dirty="0"/>
              <a:t>Poursuite</a:t>
            </a:r>
          </a:p>
        </p:txBody>
      </p:sp>
      <p:sp>
        <p:nvSpPr>
          <p:cNvPr id="20" name="Flèche : droite 19">
            <a:extLst>
              <a:ext uri="{FF2B5EF4-FFF2-40B4-BE49-F238E27FC236}">
                <a16:creationId xmlns:a16="http://schemas.microsoft.com/office/drawing/2014/main" id="{2CDDFF4A-50CD-F5BB-B8F0-2BBE478893C0}"/>
              </a:ext>
            </a:extLst>
          </p:cNvPr>
          <p:cNvSpPr/>
          <p:nvPr/>
        </p:nvSpPr>
        <p:spPr>
          <a:xfrm>
            <a:off x="7730098" y="2212931"/>
            <a:ext cx="412376" cy="421341"/>
          </a:xfrm>
          <a:prstGeom prst="rightArrow">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7CD345FD-CD3F-8A63-81CD-EF9EFF85B443}"/>
              </a:ext>
            </a:extLst>
          </p:cNvPr>
          <p:cNvSpPr txBox="1"/>
          <p:nvPr/>
        </p:nvSpPr>
        <p:spPr>
          <a:xfrm>
            <a:off x="8142473" y="2238629"/>
            <a:ext cx="3475435" cy="369332"/>
          </a:xfrm>
          <a:prstGeom prst="rect">
            <a:avLst/>
          </a:prstGeom>
          <a:noFill/>
        </p:spPr>
        <p:txBody>
          <a:bodyPr wrap="square" rtlCol="0">
            <a:spAutoFit/>
          </a:bodyPr>
          <a:lstStyle/>
          <a:p>
            <a:r>
              <a:rPr lang="fr-FR" dirty="0"/>
              <a:t>Poursuite </a:t>
            </a:r>
            <a:r>
              <a:rPr lang="fr-FR" i="1" dirty="0"/>
              <a:t>à confirmer avec Région</a:t>
            </a:r>
          </a:p>
        </p:txBody>
      </p:sp>
      <p:graphicFrame>
        <p:nvGraphicFramePr>
          <p:cNvPr id="7" name="Tableau 6">
            <a:extLst>
              <a:ext uri="{FF2B5EF4-FFF2-40B4-BE49-F238E27FC236}">
                <a16:creationId xmlns:a16="http://schemas.microsoft.com/office/drawing/2014/main" id="{A5F187D3-6A24-A9C7-0614-07622FA494BA}"/>
              </a:ext>
            </a:extLst>
          </p:cNvPr>
          <p:cNvGraphicFramePr>
            <a:graphicFrameLocks noGrp="1"/>
          </p:cNvGraphicFramePr>
          <p:nvPr>
            <p:extLst>
              <p:ext uri="{D42A27DB-BD31-4B8C-83A1-F6EECF244321}">
                <p14:modId xmlns:p14="http://schemas.microsoft.com/office/powerpoint/2010/main" val="3260995814"/>
              </p:ext>
            </p:extLst>
          </p:nvPr>
        </p:nvGraphicFramePr>
        <p:xfrm>
          <a:off x="299351" y="1230843"/>
          <a:ext cx="7308168" cy="3121356"/>
        </p:xfrm>
        <a:graphic>
          <a:graphicData uri="http://schemas.openxmlformats.org/drawingml/2006/table">
            <a:tbl>
              <a:tblPr firstRow="1" firstCol="1" bandRow="1"/>
              <a:tblGrid>
                <a:gridCol w="2349760">
                  <a:extLst>
                    <a:ext uri="{9D8B030D-6E8A-4147-A177-3AD203B41FA5}">
                      <a16:colId xmlns:a16="http://schemas.microsoft.com/office/drawing/2014/main" val="151918474"/>
                    </a:ext>
                  </a:extLst>
                </a:gridCol>
                <a:gridCol w="2308371">
                  <a:extLst>
                    <a:ext uri="{9D8B030D-6E8A-4147-A177-3AD203B41FA5}">
                      <a16:colId xmlns:a16="http://schemas.microsoft.com/office/drawing/2014/main" val="3595482647"/>
                    </a:ext>
                  </a:extLst>
                </a:gridCol>
                <a:gridCol w="2650037">
                  <a:extLst>
                    <a:ext uri="{9D8B030D-6E8A-4147-A177-3AD203B41FA5}">
                      <a16:colId xmlns:a16="http://schemas.microsoft.com/office/drawing/2014/main" val="1502272615"/>
                    </a:ext>
                  </a:extLst>
                </a:gridCol>
              </a:tblGrid>
              <a:tr h="808257">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14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Programme pluriannuel d’entretien de la ripisylve</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Travaux 2022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33 828€</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Travaux 2023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40 224€</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Travaux 2024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26 250€</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Tranches 2, 3 et 4 </a:t>
                      </a:r>
                    </a:p>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de la DIG 2021-2025</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426698743"/>
                  </a:ext>
                </a:extLst>
              </a:tr>
              <a:tr h="637290">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15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Restaurer la trame verte sur le bassin de l’Ouche</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gridSpan="2">
                  <a:txBody>
                    <a:bodyPr/>
                    <a:lstStyle/>
                    <a:p>
                      <a:pPr algn="l">
                        <a:buNone/>
                      </a:pPr>
                      <a:r>
                        <a:rPr lang="fr-FR" sz="1400" kern="1000">
                          <a:effectLst/>
                          <a:latin typeface="Calibri" panose="020F0502020204030204" pitchFamily="34" charset="0"/>
                          <a:ea typeface="Times New Roman" panose="02020603050405020304" pitchFamily="18" charset="0"/>
                          <a:cs typeface="Times New Roman" panose="02020603050405020304" pitchFamily="18" charset="0"/>
                        </a:rPr>
                        <a:t>Fiche de principe en lien avec le Plan Bocage financé par la Région BFC</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hMerge="1">
                  <a:txBody>
                    <a:bodyPr/>
                    <a:lstStyle/>
                    <a:p>
                      <a:endParaRPr lang="fr-FR"/>
                    </a:p>
                  </a:txBody>
                  <a:tcPr/>
                </a:tc>
                <a:extLst>
                  <a:ext uri="{0D108BD9-81ED-4DB2-BD59-A6C34878D82A}">
                    <a16:rowId xmlns:a16="http://schemas.microsoft.com/office/drawing/2014/main" val="1345906256"/>
                  </a:ext>
                </a:extLst>
              </a:tr>
              <a:tr h="613657">
                <a:tc rowSpan="2">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16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Partenariat VNF et Etude stratégique d’évaluation du gain environnemental lié au maintien de la cote d’exploitation du réservoir de Panthier.</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Partenariat SBO / VNF engagé</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a:effectLst/>
                          <a:latin typeface="Calibri" panose="020F0502020204030204" pitchFamily="34" charset="0"/>
                          <a:ea typeface="Times New Roman" panose="02020603050405020304" pitchFamily="18" charset="0"/>
                          <a:cs typeface="Times New Roman" panose="02020603050405020304" pitchFamily="18" charset="0"/>
                        </a:rPr>
                        <a:t>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217922603"/>
                  </a:ext>
                </a:extLst>
              </a:tr>
              <a:tr h="1062152">
                <a:tc vMerge="1">
                  <a:txBody>
                    <a:bodyPr/>
                    <a:lstStyle/>
                    <a:p>
                      <a:endParaRPr lang="fr-FR"/>
                    </a:p>
                  </a:txBody>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Echanges sur la méthodologie de l’étude pour connaitre l’impact du canal sur les débits de l’Ouche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C00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Projet d’étude abandonné par manque de subvention</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084007031"/>
                  </a:ext>
                </a:extLst>
              </a:tr>
            </a:tbl>
          </a:graphicData>
        </a:graphic>
      </p:graphicFrame>
      <p:graphicFrame>
        <p:nvGraphicFramePr>
          <p:cNvPr id="12" name="Tableau 11">
            <a:extLst>
              <a:ext uri="{FF2B5EF4-FFF2-40B4-BE49-F238E27FC236}">
                <a16:creationId xmlns:a16="http://schemas.microsoft.com/office/drawing/2014/main" id="{C6565930-BC24-77A7-B624-3D7E99E4B366}"/>
              </a:ext>
            </a:extLst>
          </p:cNvPr>
          <p:cNvGraphicFramePr>
            <a:graphicFrameLocks noGrp="1"/>
          </p:cNvGraphicFramePr>
          <p:nvPr/>
        </p:nvGraphicFramePr>
        <p:xfrm>
          <a:off x="299351" y="4352199"/>
          <a:ext cx="7308168" cy="2218113"/>
        </p:xfrm>
        <a:graphic>
          <a:graphicData uri="http://schemas.openxmlformats.org/drawingml/2006/table">
            <a:tbl>
              <a:tblPr firstRow="1" firstCol="1" bandRow="1"/>
              <a:tblGrid>
                <a:gridCol w="2363167">
                  <a:extLst>
                    <a:ext uri="{9D8B030D-6E8A-4147-A177-3AD203B41FA5}">
                      <a16:colId xmlns:a16="http://schemas.microsoft.com/office/drawing/2014/main" val="1270783463"/>
                    </a:ext>
                  </a:extLst>
                </a:gridCol>
                <a:gridCol w="2294964">
                  <a:extLst>
                    <a:ext uri="{9D8B030D-6E8A-4147-A177-3AD203B41FA5}">
                      <a16:colId xmlns:a16="http://schemas.microsoft.com/office/drawing/2014/main" val="429153673"/>
                    </a:ext>
                  </a:extLst>
                </a:gridCol>
                <a:gridCol w="2650037">
                  <a:extLst>
                    <a:ext uri="{9D8B030D-6E8A-4147-A177-3AD203B41FA5}">
                      <a16:colId xmlns:a16="http://schemas.microsoft.com/office/drawing/2014/main" val="3498467326"/>
                    </a:ext>
                  </a:extLst>
                </a:gridCol>
              </a:tblGrid>
              <a:tr h="604130">
                <a:tc rowSpan="3">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17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Concertation et définition de travaux pour la préservation/restauration d'une zone humide (au minimum)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rowSpan="3">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Concertation propriétaire sur les zones humides à l’occasion d’une demande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Boisement sénescent humide à Barbirey-sur-Ouche : Accord du propriétaire pour ne pas y toucher.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573387807"/>
                  </a:ext>
                </a:extLst>
              </a:tr>
              <a:tr h="511233">
                <a:tc vMerge="1">
                  <a:txBody>
                    <a:bodyPr/>
                    <a:lstStyle/>
                    <a:p>
                      <a:endParaRPr lang="fr-FR"/>
                    </a:p>
                  </a:txBody>
                  <a:tcPr/>
                </a:tc>
                <a:tc vMerge="1">
                  <a:txBody>
                    <a:bodyPr/>
                    <a:lstStyle/>
                    <a:p>
                      <a:endParaRPr lang="fr-FR"/>
                    </a:p>
                  </a:txBody>
                  <a:tcPr/>
                </a:tc>
                <a:tc>
                  <a:txBody>
                    <a:bodyPr/>
                    <a:lstStyle/>
                    <a:p>
                      <a:pPr algn="l">
                        <a:buNone/>
                      </a:pPr>
                      <a:r>
                        <a:rPr lang="fr-FR" sz="1400" kern="1000">
                          <a:effectLst/>
                          <a:latin typeface="Calibri" panose="020F0502020204030204" pitchFamily="34" charset="0"/>
                          <a:ea typeface="Times New Roman" panose="02020603050405020304" pitchFamily="18" charset="0"/>
                          <a:cs typeface="Calibri Light" panose="020F0302020204030204" pitchFamily="34" charset="0"/>
                        </a:rPr>
                        <a:t>ZH piétinée de 2300m² à mettre en défens sur les rives de l’Arvo.</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2530596946"/>
                  </a:ext>
                </a:extLst>
              </a:tr>
              <a:tr h="1006883">
                <a:tc vMerge="1">
                  <a:txBody>
                    <a:bodyPr/>
                    <a:lstStyle/>
                    <a:p>
                      <a:endParaRPr lang="fr-FR"/>
                    </a:p>
                  </a:txBody>
                  <a:tcPr/>
                </a:tc>
                <a:tc vMerge="1">
                  <a:txBody>
                    <a:bodyPr/>
                    <a:lstStyle/>
                    <a:p>
                      <a:endParaRPr lang="fr-FR"/>
                    </a:p>
                  </a:txBody>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Recensement cartographique des ZHP (potentielle) démarré avec chaque nouveau site trouvé en prévision d’un référencement futur en ZHE (effective).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440602953"/>
                  </a:ext>
                </a:extLst>
              </a:tr>
            </a:tbl>
          </a:graphicData>
        </a:graphic>
      </p:graphicFrame>
      <p:sp>
        <p:nvSpPr>
          <p:cNvPr id="13" name="Flèche : droite 12">
            <a:extLst>
              <a:ext uri="{FF2B5EF4-FFF2-40B4-BE49-F238E27FC236}">
                <a16:creationId xmlns:a16="http://schemas.microsoft.com/office/drawing/2014/main" id="{02EC853A-8FD2-5E91-7BE8-2A4089465A6D}"/>
              </a:ext>
            </a:extLst>
          </p:cNvPr>
          <p:cNvSpPr/>
          <p:nvPr/>
        </p:nvSpPr>
        <p:spPr>
          <a:xfrm>
            <a:off x="7730098" y="4773705"/>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7AD10E47-8619-61AE-04F9-80C8231D7A79}"/>
              </a:ext>
            </a:extLst>
          </p:cNvPr>
          <p:cNvSpPr txBox="1"/>
          <p:nvPr/>
        </p:nvSpPr>
        <p:spPr>
          <a:xfrm>
            <a:off x="8142473" y="4799709"/>
            <a:ext cx="3750176" cy="1477328"/>
          </a:xfrm>
          <a:prstGeom prst="rect">
            <a:avLst/>
          </a:prstGeom>
          <a:noFill/>
        </p:spPr>
        <p:txBody>
          <a:bodyPr wrap="square" rtlCol="0">
            <a:spAutoFit/>
          </a:bodyPr>
          <a:lstStyle/>
          <a:p>
            <a:r>
              <a:rPr lang="fr-FR" dirty="0"/>
              <a:t>Travaux réalisés 2025</a:t>
            </a:r>
          </a:p>
          <a:p>
            <a:r>
              <a:rPr lang="fr-FR" dirty="0"/>
              <a:t>Poursuite avec :</a:t>
            </a:r>
          </a:p>
          <a:p>
            <a:pPr marL="285750" indent="-285750">
              <a:buFontTx/>
              <a:buChar char="-"/>
            </a:pPr>
            <a:r>
              <a:rPr lang="fr-FR" dirty="0"/>
              <a:t>Cartographie et PGDZH</a:t>
            </a:r>
          </a:p>
          <a:p>
            <a:pPr marL="285750" indent="-285750">
              <a:buFontTx/>
              <a:buChar char="-"/>
            </a:pPr>
            <a:r>
              <a:rPr lang="fr-FR" dirty="0"/>
              <a:t>Travaux en fonction des nouveaux accords</a:t>
            </a:r>
          </a:p>
        </p:txBody>
      </p:sp>
      <p:sp>
        <p:nvSpPr>
          <p:cNvPr id="6" name="Flèche : droite 5">
            <a:extLst>
              <a:ext uri="{FF2B5EF4-FFF2-40B4-BE49-F238E27FC236}">
                <a16:creationId xmlns:a16="http://schemas.microsoft.com/office/drawing/2014/main" id="{391ED212-CB39-7868-B094-BACEDFB608A9}"/>
              </a:ext>
            </a:extLst>
          </p:cNvPr>
          <p:cNvSpPr/>
          <p:nvPr/>
        </p:nvSpPr>
        <p:spPr>
          <a:xfrm>
            <a:off x="7730098" y="3120906"/>
            <a:ext cx="412376" cy="421341"/>
          </a:xfrm>
          <a:prstGeom prst="rightArrow">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40C5E10D-0535-5599-26DE-2B3F3742E72E}"/>
              </a:ext>
            </a:extLst>
          </p:cNvPr>
          <p:cNvSpPr txBox="1"/>
          <p:nvPr/>
        </p:nvSpPr>
        <p:spPr>
          <a:xfrm>
            <a:off x="8142473" y="3146604"/>
            <a:ext cx="3475435" cy="646331"/>
          </a:xfrm>
          <a:prstGeom prst="rect">
            <a:avLst/>
          </a:prstGeom>
          <a:noFill/>
        </p:spPr>
        <p:txBody>
          <a:bodyPr wrap="square" rtlCol="0">
            <a:spAutoFit/>
          </a:bodyPr>
          <a:lstStyle/>
          <a:p>
            <a:r>
              <a:rPr lang="fr-FR" dirty="0"/>
              <a:t>Poursuite avec étude hydraulique en période de chômage 2026 </a:t>
            </a:r>
            <a:endParaRPr lang="fr-FR" i="1" dirty="0"/>
          </a:p>
        </p:txBody>
      </p:sp>
    </p:spTree>
    <p:extLst>
      <p:ext uri="{BB962C8B-B14F-4D97-AF65-F5344CB8AC3E}">
        <p14:creationId xmlns:p14="http://schemas.microsoft.com/office/powerpoint/2010/main" val="172452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7319C-BCAB-ED71-4BE1-3D77BAAFBB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B3C2987-7A85-92F6-4C6F-59BD9EA77569}"/>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8A098299-D2A7-B309-55EC-93922186BB48}"/>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603A7874-6BF1-DCE7-81E2-5EE4A61868DA}"/>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92CC19B5-C34A-F78D-1306-C0698B95E43B}"/>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7" name="Flèche : droite 16">
            <a:extLst>
              <a:ext uri="{FF2B5EF4-FFF2-40B4-BE49-F238E27FC236}">
                <a16:creationId xmlns:a16="http://schemas.microsoft.com/office/drawing/2014/main" id="{DE617D40-0EEF-6E4F-0CD3-14D3B0F13998}"/>
              </a:ext>
            </a:extLst>
          </p:cNvPr>
          <p:cNvSpPr/>
          <p:nvPr/>
        </p:nvSpPr>
        <p:spPr>
          <a:xfrm>
            <a:off x="8205227" y="1976468"/>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02D39BF1-B8D4-4F1A-9293-B8ECECD63565}"/>
              </a:ext>
            </a:extLst>
          </p:cNvPr>
          <p:cNvSpPr txBox="1"/>
          <p:nvPr/>
        </p:nvSpPr>
        <p:spPr>
          <a:xfrm>
            <a:off x="8617603" y="2002472"/>
            <a:ext cx="1342186" cy="369332"/>
          </a:xfrm>
          <a:prstGeom prst="rect">
            <a:avLst/>
          </a:prstGeom>
          <a:noFill/>
        </p:spPr>
        <p:txBody>
          <a:bodyPr wrap="square" rtlCol="0">
            <a:spAutoFit/>
          </a:bodyPr>
          <a:lstStyle/>
          <a:p>
            <a:r>
              <a:rPr lang="fr-FR" dirty="0"/>
              <a:t>Poursuite</a:t>
            </a:r>
          </a:p>
        </p:txBody>
      </p:sp>
      <p:graphicFrame>
        <p:nvGraphicFramePr>
          <p:cNvPr id="25" name="Tableau 24">
            <a:extLst>
              <a:ext uri="{FF2B5EF4-FFF2-40B4-BE49-F238E27FC236}">
                <a16:creationId xmlns:a16="http://schemas.microsoft.com/office/drawing/2014/main" id="{958F3F16-9049-AE42-5F3D-AAA83CD1D17E}"/>
              </a:ext>
            </a:extLst>
          </p:cNvPr>
          <p:cNvGraphicFramePr>
            <a:graphicFrameLocks noGrp="1"/>
          </p:cNvGraphicFramePr>
          <p:nvPr>
            <p:extLst>
              <p:ext uri="{D42A27DB-BD31-4B8C-83A1-F6EECF244321}">
                <p14:modId xmlns:p14="http://schemas.microsoft.com/office/powerpoint/2010/main" val="694102182"/>
              </p:ext>
            </p:extLst>
          </p:nvPr>
        </p:nvGraphicFramePr>
        <p:xfrm>
          <a:off x="408302" y="1722765"/>
          <a:ext cx="7668897" cy="2024481"/>
        </p:xfrm>
        <a:graphic>
          <a:graphicData uri="http://schemas.openxmlformats.org/drawingml/2006/table">
            <a:tbl>
              <a:tblPr firstRow="1" firstCol="1" bandRow="1"/>
              <a:tblGrid>
                <a:gridCol w="2415984">
                  <a:extLst>
                    <a:ext uri="{9D8B030D-6E8A-4147-A177-3AD203B41FA5}">
                      <a16:colId xmlns:a16="http://schemas.microsoft.com/office/drawing/2014/main" val="3907299123"/>
                    </a:ext>
                  </a:extLst>
                </a:gridCol>
                <a:gridCol w="2556052">
                  <a:extLst>
                    <a:ext uri="{9D8B030D-6E8A-4147-A177-3AD203B41FA5}">
                      <a16:colId xmlns:a16="http://schemas.microsoft.com/office/drawing/2014/main" val="3904099363"/>
                    </a:ext>
                  </a:extLst>
                </a:gridCol>
                <a:gridCol w="2696861">
                  <a:extLst>
                    <a:ext uri="{9D8B030D-6E8A-4147-A177-3AD203B41FA5}">
                      <a16:colId xmlns:a16="http://schemas.microsoft.com/office/drawing/2014/main" val="204815384"/>
                    </a:ext>
                  </a:extLst>
                </a:gridCol>
              </a:tblGrid>
              <a:tr h="867635">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18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 Animations scolaires et parascolaires par la fédération de pêche de C</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Animations 2022 : </a:t>
                      </a:r>
                      <a:r>
                        <a:rPr lang="fr-FR" sz="1400" b="1"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1 936 €</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Animations 2023 : </a:t>
                      </a:r>
                      <a:r>
                        <a:rPr lang="fr-FR" sz="1400" b="1"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3 200 €</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Animations 2024 : </a:t>
                      </a:r>
                      <a:r>
                        <a:rPr lang="fr-FR" sz="1400" b="1"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7 560 €</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a:effectLst/>
                          <a:latin typeface="Calibri" panose="020F0502020204030204" pitchFamily="34" charset="0"/>
                          <a:ea typeface="Times New Roman" panose="02020603050405020304" pitchFamily="18" charset="0"/>
                          <a:cs typeface="Times New Roman" panose="02020603050405020304" pitchFamily="18" charset="0"/>
                        </a:rPr>
                        <a:t>2022 : 4 animations</a:t>
                      </a:r>
                    </a:p>
                    <a:p>
                      <a:pPr algn="l">
                        <a:buNone/>
                      </a:pPr>
                      <a:r>
                        <a:rPr lang="fr-FR" sz="1400" kern="1000">
                          <a:effectLst/>
                          <a:latin typeface="Calibri" panose="020F0502020204030204" pitchFamily="34" charset="0"/>
                          <a:ea typeface="Times New Roman" panose="02020603050405020304" pitchFamily="18" charset="0"/>
                          <a:cs typeface="Times New Roman" panose="02020603050405020304" pitchFamily="18" charset="0"/>
                        </a:rPr>
                        <a:t>2023 : 7 animations</a:t>
                      </a:r>
                    </a:p>
                    <a:p>
                      <a:pPr algn="l">
                        <a:buNone/>
                      </a:pPr>
                      <a:r>
                        <a:rPr lang="fr-FR" sz="1400" kern="1000">
                          <a:effectLst/>
                          <a:latin typeface="Calibri" panose="020F0502020204030204" pitchFamily="34" charset="0"/>
                          <a:ea typeface="Times New Roman" panose="02020603050405020304" pitchFamily="18" charset="0"/>
                          <a:cs typeface="Times New Roman" panose="02020603050405020304" pitchFamily="18" charset="0"/>
                        </a:rPr>
                        <a:t>2024 : 18 animations</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180904890"/>
                  </a:ext>
                </a:extLst>
              </a:tr>
              <a:tr h="1156846">
                <a:tc>
                  <a:txBody>
                    <a:bodyPr/>
                    <a:lstStyle/>
                    <a:p>
                      <a:pPr algn="l">
                        <a:buNone/>
                      </a:pPr>
                      <a:r>
                        <a:rPr lang="fr-FR" sz="1400" b="1" kern="1000" dirty="0">
                          <a:effectLst/>
                          <a:latin typeface="Calibri" panose="020F0502020204030204" pitchFamily="34" charset="0"/>
                          <a:ea typeface="Times New Roman" panose="02020603050405020304" pitchFamily="18" charset="0"/>
                          <a:cs typeface="Times New Roman" panose="02020603050405020304" pitchFamily="18" charset="0"/>
                        </a:rPr>
                        <a:t>Action 19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a:t>
                      </a:r>
                    </a:p>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Lettre « Au fil de l’Ouche »</a:t>
                      </a:r>
                    </a:p>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Site WEB</a:t>
                      </a:r>
                    </a:p>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Visites de bassin</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tc>
                  <a:txBody>
                    <a:bodyPr/>
                    <a:lstStyle/>
                    <a:p>
                      <a:pPr algn="l">
                        <a:buNone/>
                      </a:pPr>
                      <a:r>
                        <a:rPr lang="fr-FR" sz="1400"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Lettre Au fil de l’ouche n°3</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Mise à jour du Site WEB ouche.fr</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 visites de bassin </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b="1" kern="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7 849 €</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Communication semble plus efficace lors d’interventions en conseil communautaire.</a:t>
                      </a: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1018530800"/>
                  </a:ext>
                </a:extLst>
              </a:tr>
            </a:tbl>
          </a:graphicData>
        </a:graphic>
      </p:graphicFrame>
      <p:sp>
        <p:nvSpPr>
          <p:cNvPr id="6" name="Flèche : droite 5">
            <a:extLst>
              <a:ext uri="{FF2B5EF4-FFF2-40B4-BE49-F238E27FC236}">
                <a16:creationId xmlns:a16="http://schemas.microsoft.com/office/drawing/2014/main" id="{E11FCB33-97B0-28AA-8B37-A1E924C4A04D}"/>
              </a:ext>
            </a:extLst>
          </p:cNvPr>
          <p:cNvSpPr/>
          <p:nvPr/>
        </p:nvSpPr>
        <p:spPr>
          <a:xfrm>
            <a:off x="8205227" y="2991129"/>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C602B07F-EA46-E283-AF6D-EC6FA404A4BF}"/>
              </a:ext>
            </a:extLst>
          </p:cNvPr>
          <p:cNvSpPr txBox="1"/>
          <p:nvPr/>
        </p:nvSpPr>
        <p:spPr>
          <a:xfrm>
            <a:off x="8617602" y="3017133"/>
            <a:ext cx="2991691" cy="369332"/>
          </a:xfrm>
          <a:prstGeom prst="rect">
            <a:avLst/>
          </a:prstGeom>
          <a:noFill/>
        </p:spPr>
        <p:txBody>
          <a:bodyPr wrap="square" rtlCol="0">
            <a:spAutoFit/>
          </a:bodyPr>
          <a:lstStyle/>
          <a:p>
            <a:r>
              <a:rPr lang="fr-FR" dirty="0"/>
              <a:t>Poursuite (avec formations)</a:t>
            </a:r>
          </a:p>
        </p:txBody>
      </p:sp>
    </p:spTree>
    <p:extLst>
      <p:ext uri="{BB962C8B-B14F-4D97-AF65-F5344CB8AC3E}">
        <p14:creationId xmlns:p14="http://schemas.microsoft.com/office/powerpoint/2010/main" val="54604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p:bldP spid="6" grpId="0" animBg="1"/>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2CFCA-DE07-9EC5-C69B-37D70881997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1C23D1F-DF57-F9BE-4981-4621EF3B0404}"/>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E85649A3-558A-F251-57BB-49D8D7506246}"/>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4C49FD7A-81FF-3519-A1CF-5C62F92125EC}"/>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D1FB2C0E-65C0-B012-2E3C-4957B12DA967}"/>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790ABBE5-CF41-3448-4ACE-1CA9CA3B8A1B}"/>
              </a:ext>
            </a:extLst>
          </p:cNvPr>
          <p:cNvSpPr txBox="1"/>
          <p:nvPr/>
        </p:nvSpPr>
        <p:spPr>
          <a:xfrm>
            <a:off x="7579971" y="3048593"/>
            <a:ext cx="4316194" cy="1200329"/>
          </a:xfrm>
          <a:prstGeom prst="rect">
            <a:avLst/>
          </a:prstGeom>
          <a:noFill/>
        </p:spPr>
        <p:txBody>
          <a:bodyPr wrap="square">
            <a:spAutoFit/>
          </a:bodyPr>
          <a:lstStyle/>
          <a:p>
            <a:pPr marL="285750" indent="-285750">
              <a:buFont typeface="Wingdings" panose="05000000000000000000" pitchFamily="2" charset="2"/>
              <a:buChar char="à"/>
            </a:pPr>
            <a:r>
              <a:rPr lang="fr-FR" b="1" dirty="0">
                <a:solidFill>
                  <a:srgbClr val="0070C0"/>
                </a:solidFill>
              </a:rPr>
              <a:t>Volume financier des opérations </a:t>
            </a:r>
            <a:r>
              <a:rPr lang="fr-FR" dirty="0">
                <a:solidFill>
                  <a:srgbClr val="0070C0"/>
                </a:solidFill>
              </a:rPr>
              <a:t>hors coûts en régie </a:t>
            </a:r>
            <a:r>
              <a:rPr lang="fr-FR" b="1" dirty="0">
                <a:solidFill>
                  <a:srgbClr val="0070C0"/>
                </a:solidFill>
              </a:rPr>
              <a:t>= à 779 000 €TTC</a:t>
            </a:r>
            <a:br>
              <a:rPr lang="fr-FR" b="1" dirty="0">
                <a:solidFill>
                  <a:srgbClr val="0070C0"/>
                </a:solidFill>
              </a:rPr>
            </a:br>
            <a:r>
              <a:rPr lang="fr-FR" dirty="0">
                <a:solidFill>
                  <a:srgbClr val="0070C0"/>
                </a:solidFill>
              </a:rPr>
              <a:t>sur 2 M€TTC prévisionnel</a:t>
            </a:r>
          </a:p>
          <a:p>
            <a:endParaRPr lang="fr-FR" b="1" dirty="0">
              <a:solidFill>
                <a:srgbClr val="0070C0"/>
              </a:solidFill>
            </a:endParaRPr>
          </a:p>
        </p:txBody>
      </p:sp>
      <p:graphicFrame>
        <p:nvGraphicFramePr>
          <p:cNvPr id="30" name="Tableau 29">
            <a:extLst>
              <a:ext uri="{FF2B5EF4-FFF2-40B4-BE49-F238E27FC236}">
                <a16:creationId xmlns:a16="http://schemas.microsoft.com/office/drawing/2014/main" id="{5931F69B-4CC8-129F-6AC5-7B9452F349AB}"/>
              </a:ext>
            </a:extLst>
          </p:cNvPr>
          <p:cNvGraphicFramePr>
            <a:graphicFrameLocks noGrp="1"/>
          </p:cNvGraphicFramePr>
          <p:nvPr>
            <p:extLst>
              <p:ext uri="{D42A27DB-BD31-4B8C-83A1-F6EECF244321}">
                <p14:modId xmlns:p14="http://schemas.microsoft.com/office/powerpoint/2010/main" val="2480509249"/>
              </p:ext>
            </p:extLst>
          </p:nvPr>
        </p:nvGraphicFramePr>
        <p:xfrm>
          <a:off x="1324667" y="1342906"/>
          <a:ext cx="5660465" cy="2352018"/>
        </p:xfrm>
        <a:graphic>
          <a:graphicData uri="http://schemas.openxmlformats.org/drawingml/2006/table">
            <a:tbl>
              <a:tblPr/>
              <a:tblGrid>
                <a:gridCol w="1361846">
                  <a:extLst>
                    <a:ext uri="{9D8B030D-6E8A-4147-A177-3AD203B41FA5}">
                      <a16:colId xmlns:a16="http://schemas.microsoft.com/office/drawing/2014/main" val="3253542877"/>
                    </a:ext>
                  </a:extLst>
                </a:gridCol>
                <a:gridCol w="1432873">
                  <a:extLst>
                    <a:ext uri="{9D8B030D-6E8A-4147-A177-3AD203B41FA5}">
                      <a16:colId xmlns:a16="http://schemas.microsoft.com/office/drawing/2014/main" val="3309586376"/>
                    </a:ext>
                  </a:extLst>
                </a:gridCol>
                <a:gridCol w="1432873">
                  <a:extLst>
                    <a:ext uri="{9D8B030D-6E8A-4147-A177-3AD203B41FA5}">
                      <a16:colId xmlns:a16="http://schemas.microsoft.com/office/drawing/2014/main" val="3318041630"/>
                    </a:ext>
                  </a:extLst>
                </a:gridCol>
                <a:gridCol w="1432873">
                  <a:extLst>
                    <a:ext uri="{9D8B030D-6E8A-4147-A177-3AD203B41FA5}">
                      <a16:colId xmlns:a16="http://schemas.microsoft.com/office/drawing/2014/main" val="1844748757"/>
                    </a:ext>
                  </a:extLst>
                </a:gridCol>
              </a:tblGrid>
              <a:tr h="254051">
                <a:tc>
                  <a:txBody>
                    <a:bodyPr/>
                    <a:lstStyle/>
                    <a:p>
                      <a:pPr algn="l" fontAlgn="b">
                        <a:buNone/>
                      </a:pPr>
                      <a:endParaRPr lang="fr-FR" sz="1600" b="1" i="0" u="none" strike="noStrike" dirty="0">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b">
                        <a:buNone/>
                      </a:pPr>
                      <a:r>
                        <a:rPr lang="fr-FR" sz="1800" b="1" i="0" u="none" strike="noStrike" dirty="0">
                          <a:solidFill>
                            <a:srgbClr val="000000"/>
                          </a:solidFill>
                          <a:effectLst/>
                          <a:latin typeface="Calibri" panose="020F0502020204030204" pitchFamily="34" charset="0"/>
                        </a:rPr>
                        <a:t>2022</a:t>
                      </a:r>
                    </a:p>
                  </a:txBody>
                  <a:tcPr marL="0" marR="0" marT="0"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b">
                        <a:buNone/>
                      </a:pPr>
                      <a:r>
                        <a:rPr lang="fr-FR" sz="1800" b="1" i="0" u="none" strike="noStrike" dirty="0">
                          <a:solidFill>
                            <a:srgbClr val="000000"/>
                          </a:solidFill>
                          <a:effectLst/>
                          <a:latin typeface="Calibri" panose="020F0502020204030204" pitchFamily="34" charset="0"/>
                        </a:rPr>
                        <a:t>2023</a:t>
                      </a:r>
                    </a:p>
                  </a:txBody>
                  <a:tcPr marL="0" marR="0" marT="0"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b">
                        <a:buNone/>
                      </a:pPr>
                      <a:r>
                        <a:rPr lang="fr-FR" sz="1800" b="1" i="0" u="none" strike="noStrike" dirty="0">
                          <a:solidFill>
                            <a:srgbClr val="000000"/>
                          </a:solidFill>
                          <a:effectLst/>
                          <a:latin typeface="Calibri" panose="020F0502020204030204" pitchFamily="34" charset="0"/>
                        </a:rPr>
                        <a:t>2024</a:t>
                      </a:r>
                    </a:p>
                  </a:txBody>
                  <a:tcPr marL="0" marR="0" marT="0" marB="0" anchor="b">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65521139"/>
                  </a:ext>
                </a:extLst>
              </a:tr>
              <a:tr h="254051">
                <a:tc>
                  <a:txBody>
                    <a:bodyPr/>
                    <a:lstStyle/>
                    <a:p>
                      <a:pPr algn="l" fontAlgn="b">
                        <a:buNone/>
                      </a:pPr>
                      <a:endParaRPr lang="fr-FR" sz="16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8EA9DB"/>
                      </a:solidFill>
                      <a:prstDash val="solid"/>
                      <a:round/>
                      <a:headEnd type="none" w="med" len="med"/>
                      <a:tailEnd type="none" w="med" len="med"/>
                    </a:lnT>
                    <a:lnB>
                      <a:noFill/>
                    </a:lnB>
                    <a:noFill/>
                  </a:tcPr>
                </a:tc>
                <a:tc>
                  <a:txBody>
                    <a:bodyPr/>
                    <a:lstStyle/>
                    <a:p>
                      <a:pPr algn="l" fontAlgn="b">
                        <a:buNone/>
                      </a:pPr>
                      <a:endParaRPr lang="fr-FR" sz="16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8EA9DB"/>
                      </a:solidFill>
                      <a:prstDash val="solid"/>
                      <a:round/>
                      <a:headEnd type="none" w="med" len="med"/>
                      <a:tailEnd type="none" w="med" len="med"/>
                    </a:lnT>
                    <a:lnB>
                      <a:noFill/>
                    </a:lnB>
                    <a:noFill/>
                  </a:tcPr>
                </a:tc>
                <a:tc>
                  <a:txBody>
                    <a:bodyPr/>
                    <a:lstStyle/>
                    <a:p>
                      <a:pPr algn="l" fontAlgn="b">
                        <a:buNone/>
                      </a:pPr>
                      <a:endParaRPr lang="fr-FR" sz="16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8EA9DB"/>
                      </a:solidFill>
                      <a:prstDash val="solid"/>
                      <a:round/>
                      <a:headEnd type="none" w="med" len="med"/>
                      <a:tailEnd type="none" w="med" len="med"/>
                    </a:lnT>
                    <a:lnB>
                      <a:noFill/>
                    </a:lnB>
                    <a:noFill/>
                  </a:tcPr>
                </a:tc>
                <a:tc>
                  <a:txBody>
                    <a:bodyPr/>
                    <a:lstStyle/>
                    <a:p>
                      <a:pPr algn="l" fontAlgn="b">
                        <a:buNone/>
                      </a:pPr>
                      <a:endParaRPr lang="fr-FR" sz="16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8EA9DB"/>
                      </a:solidFill>
                      <a:prstDash val="solid"/>
                      <a:round/>
                      <a:headEnd type="none" w="med" len="med"/>
                      <a:tailEnd type="none" w="med" len="med"/>
                    </a:lnT>
                    <a:lnB>
                      <a:noFill/>
                    </a:lnB>
                    <a:noFill/>
                  </a:tcPr>
                </a:tc>
                <a:extLst>
                  <a:ext uri="{0D108BD9-81ED-4DB2-BD59-A6C34878D82A}">
                    <a16:rowId xmlns:a16="http://schemas.microsoft.com/office/drawing/2014/main" val="3558155131"/>
                  </a:ext>
                </a:extLst>
              </a:tr>
              <a:tr h="299341">
                <a:tc>
                  <a:txBody>
                    <a:bodyPr/>
                    <a:lstStyle/>
                    <a:p>
                      <a:pPr algn="l" fontAlgn="b">
                        <a:buNone/>
                      </a:pPr>
                      <a:r>
                        <a:rPr lang="fr-FR" sz="1600" b="0" i="0" u="none" strike="noStrike" dirty="0">
                          <a:solidFill>
                            <a:srgbClr val="000000"/>
                          </a:solidFill>
                          <a:effectLst/>
                          <a:latin typeface="Calibri" panose="020F0502020204030204" pitchFamily="34" charset="0"/>
                        </a:rPr>
                        <a:t>Communication</a:t>
                      </a:r>
                    </a:p>
                  </a:txBody>
                  <a:tcPr marL="0" marR="0" marT="0" marB="0" anchor="b">
                    <a:lnL>
                      <a:noFill/>
                    </a:lnL>
                    <a:lnR>
                      <a:noFill/>
                    </a:lnR>
                    <a:lnT>
                      <a:noFill/>
                    </a:lnT>
                    <a:lnB>
                      <a:noFill/>
                    </a:lnB>
                    <a:noFill/>
                  </a:tcPr>
                </a:tc>
                <a:tc>
                  <a:txBody>
                    <a:bodyPr/>
                    <a:lstStyle/>
                    <a:p>
                      <a:pPr algn="r" fontAlgn="b">
                        <a:buNone/>
                      </a:pPr>
                      <a:r>
                        <a:rPr lang="fr-FR" sz="1600" b="0" i="0" u="none" strike="noStrike" dirty="0">
                          <a:solidFill>
                            <a:srgbClr val="000000"/>
                          </a:solidFill>
                          <a:effectLst/>
                          <a:latin typeface="Calibri" panose="020F0502020204030204" pitchFamily="34" charset="0"/>
                        </a:rPr>
                        <a:t>5 774 €</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5 773 €</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8 998 €</a:t>
                      </a:r>
                    </a:p>
                  </a:txBody>
                  <a:tcPr marL="0" marR="0" marT="0" marB="0" anchor="b">
                    <a:lnL>
                      <a:noFill/>
                    </a:lnL>
                    <a:lnR>
                      <a:noFill/>
                    </a:lnR>
                    <a:lnT>
                      <a:noFill/>
                    </a:lnT>
                    <a:lnB>
                      <a:noFill/>
                    </a:lnB>
                    <a:noFill/>
                  </a:tcPr>
                </a:tc>
                <a:extLst>
                  <a:ext uri="{0D108BD9-81ED-4DB2-BD59-A6C34878D82A}">
                    <a16:rowId xmlns:a16="http://schemas.microsoft.com/office/drawing/2014/main" val="1860434548"/>
                  </a:ext>
                </a:extLst>
              </a:tr>
              <a:tr h="254051">
                <a:tc>
                  <a:txBody>
                    <a:bodyPr/>
                    <a:lstStyle/>
                    <a:p>
                      <a:pPr algn="l" fontAlgn="b">
                        <a:buNone/>
                      </a:pPr>
                      <a:r>
                        <a:rPr lang="fr-FR" sz="1600" b="0" i="0" u="none" strike="noStrike">
                          <a:solidFill>
                            <a:srgbClr val="000000"/>
                          </a:solidFill>
                          <a:effectLst/>
                          <a:latin typeface="Calibri" panose="020F0502020204030204" pitchFamily="34" charset="0"/>
                        </a:rPr>
                        <a:t>Connectivité</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66 294 €</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84 421 €</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26 250 €</a:t>
                      </a:r>
                    </a:p>
                  </a:txBody>
                  <a:tcPr marL="0" marR="0" marT="0" marB="0" anchor="b">
                    <a:lnL>
                      <a:noFill/>
                    </a:lnL>
                    <a:lnR>
                      <a:noFill/>
                    </a:lnR>
                    <a:lnT>
                      <a:noFill/>
                    </a:lnT>
                    <a:lnB>
                      <a:noFill/>
                    </a:lnB>
                    <a:noFill/>
                  </a:tcPr>
                </a:tc>
                <a:extLst>
                  <a:ext uri="{0D108BD9-81ED-4DB2-BD59-A6C34878D82A}">
                    <a16:rowId xmlns:a16="http://schemas.microsoft.com/office/drawing/2014/main" val="3235500290"/>
                  </a:ext>
                </a:extLst>
              </a:tr>
              <a:tr h="254051">
                <a:tc>
                  <a:txBody>
                    <a:bodyPr/>
                    <a:lstStyle/>
                    <a:p>
                      <a:pPr algn="l" fontAlgn="b">
                        <a:buNone/>
                      </a:pPr>
                      <a:r>
                        <a:rPr lang="fr-FR" sz="1600" b="0" i="0" u="none" strike="noStrike">
                          <a:solidFill>
                            <a:srgbClr val="000000"/>
                          </a:solidFill>
                          <a:effectLst/>
                          <a:latin typeface="Calibri" panose="020F0502020204030204" pitchFamily="34" charset="0"/>
                        </a:rPr>
                        <a:t>Continuité</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0 €</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0 €</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0 €</a:t>
                      </a:r>
                    </a:p>
                  </a:txBody>
                  <a:tcPr marL="0" marR="0" marT="0" marB="0" anchor="b">
                    <a:lnL>
                      <a:noFill/>
                    </a:lnL>
                    <a:lnR>
                      <a:noFill/>
                    </a:lnR>
                    <a:lnT>
                      <a:noFill/>
                    </a:lnT>
                    <a:lnB>
                      <a:noFill/>
                    </a:lnB>
                    <a:noFill/>
                  </a:tcPr>
                </a:tc>
                <a:extLst>
                  <a:ext uri="{0D108BD9-81ED-4DB2-BD59-A6C34878D82A}">
                    <a16:rowId xmlns:a16="http://schemas.microsoft.com/office/drawing/2014/main" val="1651116076"/>
                  </a:ext>
                </a:extLst>
              </a:tr>
              <a:tr h="254051">
                <a:tc>
                  <a:txBody>
                    <a:bodyPr/>
                    <a:lstStyle/>
                    <a:p>
                      <a:pPr algn="l" fontAlgn="b">
                        <a:buNone/>
                      </a:pPr>
                      <a:r>
                        <a:rPr lang="fr-FR" sz="1600" b="0" i="0" u="none" strike="noStrike">
                          <a:solidFill>
                            <a:srgbClr val="000000"/>
                          </a:solidFill>
                          <a:effectLst/>
                          <a:latin typeface="Calibri" panose="020F0502020204030204" pitchFamily="34" charset="0"/>
                        </a:rPr>
                        <a:t>Hydrologie</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492 €</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0 €</a:t>
                      </a:r>
                    </a:p>
                  </a:txBody>
                  <a:tcPr marL="0" marR="0" marT="0" marB="0" anchor="b">
                    <a:lnL>
                      <a:noFill/>
                    </a:lnL>
                    <a:lnR>
                      <a:noFill/>
                    </a:lnR>
                    <a:lnT>
                      <a:noFill/>
                    </a:lnT>
                    <a:lnB>
                      <a:noFill/>
                    </a:lnB>
                    <a:noFill/>
                  </a:tcPr>
                </a:tc>
                <a:tc>
                  <a:txBody>
                    <a:bodyPr/>
                    <a:lstStyle/>
                    <a:p>
                      <a:pPr algn="r" fontAlgn="b">
                        <a:buNone/>
                      </a:pPr>
                      <a:r>
                        <a:rPr lang="fr-FR" sz="1600" b="0" i="0" u="none" strike="noStrike">
                          <a:solidFill>
                            <a:srgbClr val="000000"/>
                          </a:solidFill>
                          <a:effectLst/>
                          <a:latin typeface="Calibri" panose="020F0502020204030204" pitchFamily="34" charset="0"/>
                        </a:rPr>
                        <a:t>0 €</a:t>
                      </a:r>
                    </a:p>
                  </a:txBody>
                  <a:tcPr marL="0" marR="0" marT="0" marB="0" anchor="b">
                    <a:lnL>
                      <a:noFill/>
                    </a:lnL>
                    <a:lnR>
                      <a:noFill/>
                    </a:lnR>
                    <a:lnT>
                      <a:noFill/>
                    </a:lnT>
                    <a:lnB>
                      <a:noFill/>
                    </a:lnB>
                    <a:noFill/>
                  </a:tcPr>
                </a:tc>
                <a:extLst>
                  <a:ext uri="{0D108BD9-81ED-4DB2-BD59-A6C34878D82A}">
                    <a16:rowId xmlns:a16="http://schemas.microsoft.com/office/drawing/2014/main" val="959722000"/>
                  </a:ext>
                </a:extLst>
              </a:tr>
              <a:tr h="254051">
                <a:tc>
                  <a:txBody>
                    <a:bodyPr/>
                    <a:lstStyle/>
                    <a:p>
                      <a:pPr algn="l" fontAlgn="b">
                        <a:buNone/>
                      </a:pPr>
                      <a:r>
                        <a:rPr lang="fr-FR" sz="1600" b="0" i="0" u="none" strike="noStrike" dirty="0">
                          <a:solidFill>
                            <a:srgbClr val="0070C0"/>
                          </a:solidFill>
                          <a:effectLst/>
                          <a:latin typeface="Calibri" panose="020F0502020204030204" pitchFamily="34" charset="0"/>
                        </a:rPr>
                        <a:t>Morphologie</a:t>
                      </a:r>
                    </a:p>
                  </a:txBody>
                  <a:tcPr marL="0" marR="0" marT="0" marB="0" anchor="b">
                    <a:lnL>
                      <a:noFill/>
                    </a:lnL>
                    <a:lnR>
                      <a:noFill/>
                    </a:lnR>
                    <a:lnT>
                      <a:noFill/>
                    </a:lnT>
                    <a:lnB>
                      <a:noFill/>
                    </a:lnB>
                    <a:noFill/>
                  </a:tcPr>
                </a:tc>
                <a:tc>
                  <a:txBody>
                    <a:bodyPr/>
                    <a:lstStyle/>
                    <a:p>
                      <a:pPr algn="r" fontAlgn="b">
                        <a:buNone/>
                      </a:pPr>
                      <a:r>
                        <a:rPr lang="fr-FR" sz="1600" b="0" i="0" u="none" strike="noStrike" dirty="0">
                          <a:solidFill>
                            <a:srgbClr val="0070C0"/>
                          </a:solidFill>
                          <a:effectLst/>
                          <a:latin typeface="Calibri" panose="020F0502020204030204" pitchFamily="34" charset="0"/>
                        </a:rPr>
                        <a:t>254 191 €</a:t>
                      </a:r>
                    </a:p>
                  </a:txBody>
                  <a:tcPr marL="0" marR="0" marT="0" marB="0" anchor="b">
                    <a:lnL>
                      <a:noFill/>
                    </a:lnL>
                    <a:lnR>
                      <a:noFill/>
                    </a:lnR>
                    <a:lnT>
                      <a:noFill/>
                    </a:lnT>
                    <a:lnB>
                      <a:noFill/>
                    </a:lnB>
                    <a:noFill/>
                  </a:tcPr>
                </a:tc>
                <a:tc>
                  <a:txBody>
                    <a:bodyPr/>
                    <a:lstStyle/>
                    <a:p>
                      <a:pPr algn="r" fontAlgn="b">
                        <a:buNone/>
                      </a:pPr>
                      <a:r>
                        <a:rPr lang="fr-FR" sz="1600" b="0" i="0" u="none" strike="noStrike" dirty="0">
                          <a:solidFill>
                            <a:srgbClr val="0070C0"/>
                          </a:solidFill>
                          <a:effectLst/>
                          <a:latin typeface="Calibri" panose="020F0502020204030204" pitchFamily="34" charset="0"/>
                        </a:rPr>
                        <a:t>243 073 €</a:t>
                      </a:r>
                    </a:p>
                  </a:txBody>
                  <a:tcPr marL="0" marR="0" marT="0" marB="0" anchor="b">
                    <a:lnL>
                      <a:noFill/>
                    </a:lnL>
                    <a:lnR>
                      <a:noFill/>
                    </a:lnR>
                    <a:lnT>
                      <a:noFill/>
                    </a:lnT>
                    <a:lnB>
                      <a:noFill/>
                    </a:lnB>
                    <a:noFill/>
                  </a:tcPr>
                </a:tc>
                <a:tc>
                  <a:txBody>
                    <a:bodyPr/>
                    <a:lstStyle/>
                    <a:p>
                      <a:pPr algn="r" fontAlgn="b">
                        <a:buNone/>
                      </a:pPr>
                      <a:r>
                        <a:rPr lang="fr-FR" sz="1600" b="0" i="0" u="none" strike="noStrike" dirty="0">
                          <a:solidFill>
                            <a:srgbClr val="0070C0"/>
                          </a:solidFill>
                          <a:effectLst/>
                          <a:latin typeface="Calibri" panose="020F0502020204030204" pitchFamily="34" charset="0"/>
                        </a:rPr>
                        <a:t>83 594 €</a:t>
                      </a:r>
                    </a:p>
                  </a:txBody>
                  <a:tcPr marL="0" marR="0" marT="0" marB="0" anchor="b">
                    <a:lnL>
                      <a:noFill/>
                    </a:lnL>
                    <a:lnR>
                      <a:noFill/>
                    </a:lnR>
                    <a:lnT>
                      <a:noFill/>
                    </a:lnT>
                    <a:lnB>
                      <a:noFill/>
                    </a:lnB>
                    <a:noFill/>
                  </a:tcPr>
                </a:tc>
                <a:extLst>
                  <a:ext uri="{0D108BD9-81ED-4DB2-BD59-A6C34878D82A}">
                    <a16:rowId xmlns:a16="http://schemas.microsoft.com/office/drawing/2014/main" val="2979488697"/>
                  </a:ext>
                </a:extLst>
              </a:tr>
              <a:tr h="254051">
                <a:tc>
                  <a:txBody>
                    <a:bodyPr/>
                    <a:lstStyle/>
                    <a:p>
                      <a:pPr algn="l" fontAlgn="b">
                        <a:buNone/>
                      </a:pPr>
                      <a:r>
                        <a:rPr lang="fr-FR" sz="1600" b="0" i="0" u="none" strike="noStrike" dirty="0">
                          <a:solidFill>
                            <a:srgbClr val="000000"/>
                          </a:solidFill>
                          <a:effectLst/>
                          <a:latin typeface="Calibri" panose="020F0502020204030204" pitchFamily="34" charset="0"/>
                        </a:rPr>
                        <a:t>Zones humides</a:t>
                      </a:r>
                    </a:p>
                  </a:txBody>
                  <a:tcPr marL="0" marR="0" marT="0" marB="0" anchor="b">
                    <a:lnL>
                      <a:noFill/>
                    </a:lnL>
                    <a:lnR>
                      <a:noFill/>
                    </a:lnR>
                    <a:lnT>
                      <a:noFill/>
                    </a:lnT>
                    <a:lnB w="6350" cap="flat" cmpd="sng" algn="ctr">
                      <a:solidFill>
                        <a:srgbClr val="8EA9DB"/>
                      </a:solidFill>
                      <a:prstDash val="solid"/>
                      <a:round/>
                      <a:headEnd type="none" w="med" len="med"/>
                      <a:tailEnd type="none" w="med" len="med"/>
                    </a:lnB>
                    <a:noFill/>
                  </a:tcPr>
                </a:tc>
                <a:tc>
                  <a:txBody>
                    <a:bodyPr/>
                    <a:lstStyle/>
                    <a:p>
                      <a:pPr algn="l" fontAlgn="b">
                        <a:buNone/>
                      </a:pPr>
                      <a:endParaRPr lang="fr-FR" sz="16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8EA9DB"/>
                      </a:solidFill>
                      <a:prstDash val="solid"/>
                      <a:round/>
                      <a:headEnd type="none" w="med" len="med"/>
                      <a:tailEnd type="none" w="med" len="med"/>
                    </a:lnB>
                    <a:noFill/>
                  </a:tcPr>
                </a:tc>
                <a:tc>
                  <a:txBody>
                    <a:bodyPr/>
                    <a:lstStyle/>
                    <a:p>
                      <a:pPr algn="r" fontAlgn="b">
                        <a:buNone/>
                      </a:pPr>
                      <a:r>
                        <a:rPr lang="fr-FR" sz="1600" b="0" i="0" u="none" strike="noStrike">
                          <a:solidFill>
                            <a:srgbClr val="000000"/>
                          </a:solidFill>
                          <a:effectLst/>
                          <a:latin typeface="Calibri" panose="020F0502020204030204" pitchFamily="34" charset="0"/>
                        </a:rPr>
                        <a:t>0 €</a:t>
                      </a:r>
                    </a:p>
                  </a:txBody>
                  <a:tcPr marL="0" marR="0" marT="0" marB="0" anchor="b">
                    <a:lnL>
                      <a:noFill/>
                    </a:lnL>
                    <a:lnR>
                      <a:noFill/>
                    </a:lnR>
                    <a:lnT>
                      <a:noFill/>
                    </a:lnT>
                    <a:lnB w="6350" cap="flat" cmpd="sng" algn="ctr">
                      <a:solidFill>
                        <a:srgbClr val="8EA9DB"/>
                      </a:solidFill>
                      <a:prstDash val="solid"/>
                      <a:round/>
                      <a:headEnd type="none" w="med" len="med"/>
                      <a:tailEnd type="none" w="med" len="med"/>
                    </a:lnB>
                    <a:noFill/>
                  </a:tcPr>
                </a:tc>
                <a:tc>
                  <a:txBody>
                    <a:bodyPr/>
                    <a:lstStyle/>
                    <a:p>
                      <a:pPr algn="r" fontAlgn="b">
                        <a:buNone/>
                      </a:pPr>
                      <a:r>
                        <a:rPr lang="fr-FR" sz="1600" b="0" i="0" u="none" strike="noStrike">
                          <a:solidFill>
                            <a:srgbClr val="000000"/>
                          </a:solidFill>
                          <a:effectLst/>
                          <a:latin typeface="Calibri" panose="020F0502020204030204" pitchFamily="34" charset="0"/>
                        </a:rPr>
                        <a:t>0 €</a:t>
                      </a:r>
                    </a:p>
                  </a:txBody>
                  <a:tcPr marL="0" marR="0" marT="0" marB="0" anchor="b">
                    <a:lnL>
                      <a:noFill/>
                    </a:lnL>
                    <a:lnR>
                      <a:noFill/>
                    </a:lnR>
                    <a:lnT>
                      <a:noFill/>
                    </a:lnT>
                    <a:lnB w="6350" cap="flat" cmpd="sng" algn="ctr">
                      <a:solidFill>
                        <a:srgbClr val="8EA9DB"/>
                      </a:solidFill>
                      <a:prstDash val="solid"/>
                      <a:round/>
                      <a:headEnd type="none" w="med" len="med"/>
                      <a:tailEnd type="none" w="med" len="med"/>
                    </a:lnB>
                    <a:noFill/>
                  </a:tcPr>
                </a:tc>
                <a:extLst>
                  <a:ext uri="{0D108BD9-81ED-4DB2-BD59-A6C34878D82A}">
                    <a16:rowId xmlns:a16="http://schemas.microsoft.com/office/drawing/2014/main" val="3213763268"/>
                  </a:ext>
                </a:extLst>
              </a:tr>
              <a:tr h="254051">
                <a:tc>
                  <a:txBody>
                    <a:bodyPr/>
                    <a:lstStyle/>
                    <a:p>
                      <a:pPr algn="r" fontAlgn="b">
                        <a:buNone/>
                      </a:pPr>
                      <a:r>
                        <a:rPr lang="fr-FR" sz="1600" b="1" i="0" u="none" strike="noStrike" dirty="0">
                          <a:solidFill>
                            <a:srgbClr val="000000"/>
                          </a:solidFill>
                          <a:effectLst/>
                          <a:latin typeface="Calibri" panose="020F0502020204030204" pitchFamily="34" charset="0"/>
                        </a:rPr>
                        <a:t>Total général</a:t>
                      </a:r>
                    </a:p>
                  </a:txBody>
                  <a:tcPr marL="0" marR="0" marT="0"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buNone/>
                      </a:pPr>
                      <a:r>
                        <a:rPr lang="fr-FR" sz="1600" b="1" i="0" u="none" strike="noStrike">
                          <a:solidFill>
                            <a:srgbClr val="000000"/>
                          </a:solidFill>
                          <a:effectLst/>
                          <a:latin typeface="Calibri" panose="020F0502020204030204" pitchFamily="34" charset="0"/>
                        </a:rPr>
                        <a:t>326 751 €</a:t>
                      </a:r>
                    </a:p>
                  </a:txBody>
                  <a:tcPr marL="0" marR="0" marT="0"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buNone/>
                      </a:pPr>
                      <a:r>
                        <a:rPr lang="fr-FR" sz="1600" b="1" i="0" u="none" strike="noStrike">
                          <a:solidFill>
                            <a:srgbClr val="000000"/>
                          </a:solidFill>
                          <a:effectLst/>
                          <a:latin typeface="Calibri" panose="020F0502020204030204" pitchFamily="34" charset="0"/>
                        </a:rPr>
                        <a:t>333 267 €</a:t>
                      </a:r>
                    </a:p>
                  </a:txBody>
                  <a:tcPr marL="0" marR="0" marT="0"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r" fontAlgn="b">
                        <a:buNone/>
                      </a:pPr>
                      <a:r>
                        <a:rPr lang="fr-FR" sz="1600" b="1" i="0" u="none" strike="noStrike" dirty="0">
                          <a:solidFill>
                            <a:srgbClr val="000000"/>
                          </a:solidFill>
                          <a:effectLst/>
                          <a:latin typeface="Calibri" panose="020F0502020204030204" pitchFamily="34" charset="0"/>
                        </a:rPr>
                        <a:t>118 842 €</a:t>
                      </a:r>
                    </a:p>
                  </a:txBody>
                  <a:tcPr marL="0" marR="0" marT="0" marB="0" anchor="b">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334367726"/>
                  </a:ext>
                </a:extLst>
              </a:tr>
            </a:tbl>
          </a:graphicData>
        </a:graphic>
      </p:graphicFrame>
      <p:grpSp>
        <p:nvGrpSpPr>
          <p:cNvPr id="31" name="Groupe 30">
            <a:extLst>
              <a:ext uri="{FF2B5EF4-FFF2-40B4-BE49-F238E27FC236}">
                <a16:creationId xmlns:a16="http://schemas.microsoft.com/office/drawing/2014/main" id="{DFEB8754-49DF-85E9-7A9A-B50B47F9B21E}"/>
              </a:ext>
            </a:extLst>
          </p:cNvPr>
          <p:cNvGrpSpPr/>
          <p:nvPr/>
        </p:nvGrpSpPr>
        <p:grpSpPr>
          <a:xfrm>
            <a:off x="1324667" y="4693094"/>
            <a:ext cx="3591580" cy="1644000"/>
            <a:chOff x="4038600" y="800100"/>
            <a:chExt cx="2073753" cy="857099"/>
          </a:xfrm>
        </p:grpSpPr>
        <p:grpSp>
          <p:nvGrpSpPr>
            <p:cNvPr id="32" name="Groupe 31">
              <a:extLst>
                <a:ext uri="{FF2B5EF4-FFF2-40B4-BE49-F238E27FC236}">
                  <a16:creationId xmlns:a16="http://schemas.microsoft.com/office/drawing/2014/main" id="{C1CBE79B-74C8-B9CB-C5FA-E74252E80D5D}"/>
                </a:ext>
              </a:extLst>
            </p:cNvPr>
            <p:cNvGrpSpPr>
              <a:grpSpLocks/>
            </p:cNvGrpSpPr>
            <p:nvPr/>
          </p:nvGrpSpPr>
          <p:grpSpPr>
            <a:xfrm>
              <a:off x="4038600" y="800100"/>
              <a:ext cx="2073753" cy="857099"/>
              <a:chOff x="103349" y="0"/>
              <a:chExt cx="2073634" cy="857077"/>
            </a:xfrm>
          </p:grpSpPr>
          <p:pic>
            <p:nvPicPr>
              <p:cNvPr id="34" name="Image 33">
                <a:extLst>
                  <a:ext uri="{FF2B5EF4-FFF2-40B4-BE49-F238E27FC236}">
                    <a16:creationId xmlns:a16="http://schemas.microsoft.com/office/drawing/2014/main" id="{7AFA7190-BD23-5719-CF8E-E2AE6E1B163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349" y="144607"/>
                <a:ext cx="890905" cy="712470"/>
              </a:xfrm>
              <a:prstGeom prst="rect">
                <a:avLst/>
              </a:prstGeom>
            </p:spPr>
          </p:pic>
          <p:sp>
            <p:nvSpPr>
              <p:cNvPr id="35" name="Text Box 1159">
                <a:extLst>
                  <a:ext uri="{FF2B5EF4-FFF2-40B4-BE49-F238E27FC236}">
                    <a16:creationId xmlns:a16="http://schemas.microsoft.com/office/drawing/2014/main" id="{D3F70403-3177-35B7-0FAB-A7B592D649D5}"/>
                  </a:ext>
                </a:extLst>
              </p:cNvPr>
              <p:cNvSpPr txBox="1">
                <a:spLocks noChangeArrowheads="1"/>
              </p:cNvSpPr>
              <p:nvPr/>
            </p:nvSpPr>
            <p:spPr bwMode="auto">
              <a:xfrm>
                <a:off x="103349" y="0"/>
                <a:ext cx="2073634" cy="278295"/>
              </a:xfrm>
              <a:prstGeom prst="rect">
                <a:avLst/>
              </a:prstGeom>
              <a:noFill/>
              <a:ln>
                <a:noFill/>
              </a:ln>
            </p:spPr>
            <p:txBody>
              <a:bodyPr rot="0" vert="horz" wrap="square" lIns="91440" tIns="45720" rIns="91440" bIns="45720" anchor="t" anchorCtr="0" upright="1">
                <a:noAutofit/>
              </a:bodyPr>
              <a:lstStyle/>
              <a:p>
                <a:pPr algn="just">
                  <a:buNone/>
                </a:pPr>
                <a:r>
                  <a:rPr lang="fr-FR" sz="1600" kern="1000" dirty="0">
                    <a:effectLst/>
                    <a:latin typeface="Calibri" panose="020F0502020204030204" pitchFamily="34" charset="0"/>
                    <a:ea typeface="Times New Roman" panose="02020603050405020304" pitchFamily="18" charset="0"/>
                    <a:cs typeface="Times New Roman" panose="02020603050405020304" pitchFamily="18" charset="0"/>
                  </a:rPr>
                  <a:t>Avec le soutien financier de :</a:t>
                </a:r>
              </a:p>
            </p:txBody>
          </p:sp>
        </p:grpSp>
        <p:pic>
          <p:nvPicPr>
            <p:cNvPr id="33" name="Image 32">
              <a:extLst>
                <a:ext uri="{FF2B5EF4-FFF2-40B4-BE49-F238E27FC236}">
                  <a16:creationId xmlns:a16="http://schemas.microsoft.com/office/drawing/2014/main" id="{379AE31A-1993-3CBD-4F58-2920221BF21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48248" y="971181"/>
              <a:ext cx="752865" cy="673869"/>
            </a:xfrm>
            <a:prstGeom prst="rect">
              <a:avLst/>
            </a:prstGeom>
          </p:spPr>
        </p:pic>
      </p:grpSp>
      <p:graphicFrame>
        <p:nvGraphicFramePr>
          <p:cNvPr id="6" name="Tableau 5">
            <a:extLst>
              <a:ext uri="{FF2B5EF4-FFF2-40B4-BE49-F238E27FC236}">
                <a16:creationId xmlns:a16="http://schemas.microsoft.com/office/drawing/2014/main" id="{332DB9D8-9B5A-0A88-FBE2-36F9C3AFB53A}"/>
              </a:ext>
            </a:extLst>
          </p:cNvPr>
          <p:cNvGraphicFramePr>
            <a:graphicFrameLocks noGrp="1"/>
          </p:cNvGraphicFramePr>
          <p:nvPr>
            <p:extLst>
              <p:ext uri="{D42A27DB-BD31-4B8C-83A1-F6EECF244321}">
                <p14:modId xmlns:p14="http://schemas.microsoft.com/office/powerpoint/2010/main" val="30876785"/>
              </p:ext>
            </p:extLst>
          </p:nvPr>
        </p:nvGraphicFramePr>
        <p:xfrm>
          <a:off x="5432365" y="4509247"/>
          <a:ext cx="5896571" cy="2107563"/>
        </p:xfrm>
        <a:graphic>
          <a:graphicData uri="http://schemas.openxmlformats.org/drawingml/2006/table">
            <a:tbl>
              <a:tblPr firstRow="1" bandRow="1">
                <a:tableStyleId>{00A15C55-8517-42AA-B614-E9B94910E393}</a:tableStyleId>
              </a:tblPr>
              <a:tblGrid>
                <a:gridCol w="1363969">
                  <a:extLst>
                    <a:ext uri="{9D8B030D-6E8A-4147-A177-3AD203B41FA5}">
                      <a16:colId xmlns:a16="http://schemas.microsoft.com/office/drawing/2014/main" val="2031192221"/>
                    </a:ext>
                  </a:extLst>
                </a:gridCol>
                <a:gridCol w="1519893">
                  <a:extLst>
                    <a:ext uri="{9D8B030D-6E8A-4147-A177-3AD203B41FA5}">
                      <a16:colId xmlns:a16="http://schemas.microsoft.com/office/drawing/2014/main" val="174834961"/>
                    </a:ext>
                  </a:extLst>
                </a:gridCol>
                <a:gridCol w="1472666">
                  <a:extLst>
                    <a:ext uri="{9D8B030D-6E8A-4147-A177-3AD203B41FA5}">
                      <a16:colId xmlns:a16="http://schemas.microsoft.com/office/drawing/2014/main" val="467263115"/>
                    </a:ext>
                  </a:extLst>
                </a:gridCol>
                <a:gridCol w="1540043">
                  <a:extLst>
                    <a:ext uri="{9D8B030D-6E8A-4147-A177-3AD203B41FA5}">
                      <a16:colId xmlns:a16="http://schemas.microsoft.com/office/drawing/2014/main" val="2788963308"/>
                    </a:ext>
                  </a:extLst>
                </a:gridCol>
              </a:tblGrid>
              <a:tr h="702521">
                <a:tc>
                  <a:txBody>
                    <a:bodyPr/>
                    <a:lstStyle/>
                    <a:p>
                      <a:endParaRPr lang="fr-FR" dirty="0"/>
                    </a:p>
                  </a:txBody>
                  <a:tcPr anchor="ctr"/>
                </a:tc>
                <a:tc>
                  <a:txBody>
                    <a:bodyPr/>
                    <a:lstStyle/>
                    <a:p>
                      <a:pPr algn="ctr"/>
                      <a:r>
                        <a:rPr lang="fr-FR" dirty="0"/>
                        <a:t>Opérations</a:t>
                      </a:r>
                    </a:p>
                    <a:p>
                      <a:pPr algn="ctr"/>
                      <a:r>
                        <a:rPr lang="fr-FR" b="0" dirty="0">
                          <a:solidFill>
                            <a:schemeClr val="tx1"/>
                          </a:solidFill>
                        </a:rPr>
                        <a:t>778 861 €TTC</a:t>
                      </a:r>
                    </a:p>
                  </a:txBody>
                  <a:tcPr anchor="ctr"/>
                </a:tc>
                <a:tc>
                  <a:txBody>
                    <a:bodyPr/>
                    <a:lstStyle/>
                    <a:p>
                      <a:pPr algn="ctr"/>
                      <a:r>
                        <a:rPr lang="fr-FR" dirty="0"/>
                        <a:t>Postes</a:t>
                      </a:r>
                    </a:p>
                    <a:p>
                      <a:pPr algn="ctr"/>
                      <a:r>
                        <a:rPr lang="fr-FR" b="0" dirty="0">
                          <a:solidFill>
                            <a:schemeClr val="tx1"/>
                          </a:solidFill>
                        </a:rPr>
                        <a:t>249 937 €</a:t>
                      </a:r>
                    </a:p>
                  </a:txBody>
                  <a:tcPr anchor="ctr"/>
                </a:tc>
                <a:tc>
                  <a:txBody>
                    <a:bodyPr/>
                    <a:lstStyle/>
                    <a:p>
                      <a:pPr algn="ctr"/>
                      <a:r>
                        <a:rPr lang="fr-FR" b="0" dirty="0">
                          <a:solidFill>
                            <a:schemeClr val="tx1"/>
                          </a:solidFill>
                        </a:rPr>
                        <a:t>1 028 798 €</a:t>
                      </a:r>
                    </a:p>
                  </a:txBody>
                  <a:tcPr anchor="ctr"/>
                </a:tc>
                <a:extLst>
                  <a:ext uri="{0D108BD9-81ED-4DB2-BD59-A6C34878D82A}">
                    <a16:rowId xmlns:a16="http://schemas.microsoft.com/office/drawing/2014/main" val="1031210894"/>
                  </a:ext>
                </a:extLst>
              </a:tr>
              <a:tr h="702521">
                <a:tc>
                  <a:txBody>
                    <a:bodyPr/>
                    <a:lstStyle/>
                    <a:p>
                      <a:pPr algn="ctr"/>
                      <a:r>
                        <a:rPr lang="fr-FR" b="1" dirty="0"/>
                        <a:t>AE RMC</a:t>
                      </a:r>
                    </a:p>
                  </a:txBody>
                  <a:tcPr anchor="ctr"/>
                </a:tc>
                <a:tc>
                  <a:txBody>
                    <a:bodyPr/>
                    <a:lstStyle/>
                    <a:p>
                      <a:pPr algn="ctr"/>
                      <a:r>
                        <a:rPr lang="fr-FR" dirty="0"/>
                        <a:t>284 941 €</a:t>
                      </a:r>
                    </a:p>
                    <a:p>
                      <a:pPr algn="ctr"/>
                      <a:r>
                        <a:rPr lang="fr-FR" b="1" dirty="0"/>
                        <a:t>37%</a:t>
                      </a:r>
                    </a:p>
                  </a:txBody>
                  <a:tcPr anchor="ctr"/>
                </a:tc>
                <a:tc>
                  <a:txBody>
                    <a:bodyPr/>
                    <a:lstStyle/>
                    <a:p>
                      <a:pPr algn="ctr"/>
                      <a:r>
                        <a:rPr lang="fr-FR" dirty="0"/>
                        <a:t>124 769 € </a:t>
                      </a:r>
                    </a:p>
                    <a:p>
                      <a:pPr algn="ctr"/>
                      <a:r>
                        <a:rPr lang="fr-FR" b="1" dirty="0"/>
                        <a:t>50%</a:t>
                      </a:r>
                    </a:p>
                  </a:txBody>
                  <a:tcPr anchor="ctr"/>
                </a:tc>
                <a:tc>
                  <a:txBody>
                    <a:bodyPr/>
                    <a:lstStyle/>
                    <a:p>
                      <a:pPr algn="ctr"/>
                      <a:r>
                        <a:rPr lang="fr-FR" dirty="0"/>
                        <a:t>409 710 €</a:t>
                      </a:r>
                    </a:p>
                    <a:p>
                      <a:pPr algn="ctr"/>
                      <a:r>
                        <a:rPr lang="fr-FR" b="1" dirty="0"/>
                        <a:t>40%</a:t>
                      </a:r>
                    </a:p>
                  </a:txBody>
                  <a:tcPr anchor="ctr"/>
                </a:tc>
                <a:extLst>
                  <a:ext uri="{0D108BD9-81ED-4DB2-BD59-A6C34878D82A}">
                    <a16:rowId xmlns:a16="http://schemas.microsoft.com/office/drawing/2014/main" val="3702428675"/>
                  </a:ext>
                </a:extLst>
              </a:tr>
              <a:tr h="702521">
                <a:tc>
                  <a:txBody>
                    <a:bodyPr/>
                    <a:lstStyle/>
                    <a:p>
                      <a:pPr algn="ctr"/>
                      <a:r>
                        <a:rPr lang="fr-FR" b="1" dirty="0"/>
                        <a:t>Région BFC</a:t>
                      </a:r>
                    </a:p>
                  </a:txBody>
                  <a:tcPr anchor="ctr"/>
                </a:tc>
                <a:tc>
                  <a:txBody>
                    <a:bodyPr/>
                    <a:lstStyle/>
                    <a:p>
                      <a:pPr algn="ctr"/>
                      <a:r>
                        <a:rPr lang="fr-FR" dirty="0"/>
                        <a:t>278 182 €</a:t>
                      </a:r>
                    </a:p>
                    <a:p>
                      <a:pPr algn="ctr"/>
                      <a:r>
                        <a:rPr lang="fr-FR" b="1" dirty="0"/>
                        <a:t>36%</a:t>
                      </a:r>
                    </a:p>
                  </a:txBody>
                  <a:tcPr anchor="ctr"/>
                </a:tc>
                <a:tc>
                  <a:txBody>
                    <a:bodyPr/>
                    <a:lstStyle/>
                    <a:p>
                      <a:pPr algn="ctr"/>
                      <a:r>
                        <a:rPr lang="fr-FR" dirty="0"/>
                        <a:t>50 005 €</a:t>
                      </a:r>
                    </a:p>
                    <a:p>
                      <a:pPr algn="ctr"/>
                      <a:r>
                        <a:rPr lang="fr-FR" b="1" dirty="0"/>
                        <a:t>20%</a:t>
                      </a:r>
                    </a:p>
                  </a:txBody>
                  <a:tcPr anchor="ctr"/>
                </a:tc>
                <a:tc>
                  <a:txBody>
                    <a:bodyPr/>
                    <a:lstStyle/>
                    <a:p>
                      <a:pPr algn="ctr"/>
                      <a:r>
                        <a:rPr lang="fr-FR" dirty="0"/>
                        <a:t>328 187 €</a:t>
                      </a:r>
                    </a:p>
                    <a:p>
                      <a:pPr algn="ctr"/>
                      <a:r>
                        <a:rPr lang="fr-FR" b="1" dirty="0"/>
                        <a:t>32%</a:t>
                      </a:r>
                    </a:p>
                  </a:txBody>
                  <a:tcPr anchor="ctr"/>
                </a:tc>
                <a:extLst>
                  <a:ext uri="{0D108BD9-81ED-4DB2-BD59-A6C34878D82A}">
                    <a16:rowId xmlns:a16="http://schemas.microsoft.com/office/drawing/2014/main" val="2725679118"/>
                  </a:ext>
                </a:extLst>
              </a:tr>
            </a:tbl>
          </a:graphicData>
        </a:graphic>
      </p:graphicFrame>
    </p:spTree>
    <p:extLst>
      <p:ext uri="{BB962C8B-B14F-4D97-AF65-F5344CB8AC3E}">
        <p14:creationId xmlns:p14="http://schemas.microsoft.com/office/powerpoint/2010/main" val="293095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82021-DBBE-0B1D-251B-5D9EF827C80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F8CEA27-5BE3-9D73-6795-7351BC49DA64}"/>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A542B891-EC4D-D316-32F9-893FD1578C82}"/>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AF922891-2256-6235-5800-2AB3B0C15297}"/>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3D8600A4-E93E-926C-02B2-B8C2CBA65FC8}"/>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4" name="Tableau 13">
            <a:extLst>
              <a:ext uri="{FF2B5EF4-FFF2-40B4-BE49-F238E27FC236}">
                <a16:creationId xmlns:a16="http://schemas.microsoft.com/office/drawing/2014/main" id="{A801E910-15FB-D3B6-1E22-EC0DBB469A4E}"/>
              </a:ext>
            </a:extLst>
          </p:cNvPr>
          <p:cNvGraphicFramePr>
            <a:graphicFrameLocks noGrp="1"/>
          </p:cNvGraphicFramePr>
          <p:nvPr>
            <p:extLst>
              <p:ext uri="{D42A27DB-BD31-4B8C-83A1-F6EECF244321}">
                <p14:modId xmlns:p14="http://schemas.microsoft.com/office/powerpoint/2010/main" val="4253681699"/>
              </p:ext>
            </p:extLst>
          </p:nvPr>
        </p:nvGraphicFramePr>
        <p:xfrm>
          <a:off x="582426" y="1916120"/>
          <a:ext cx="9001125" cy="1616262"/>
        </p:xfrm>
        <a:graphic>
          <a:graphicData uri="http://schemas.openxmlformats.org/drawingml/2006/table">
            <a:tbl>
              <a:tblPr firstRow="1" firstCol="1" bandRow="1"/>
              <a:tblGrid>
                <a:gridCol w="2775620">
                  <a:extLst>
                    <a:ext uri="{9D8B030D-6E8A-4147-A177-3AD203B41FA5}">
                      <a16:colId xmlns:a16="http://schemas.microsoft.com/office/drawing/2014/main" val="4059281102"/>
                    </a:ext>
                  </a:extLst>
                </a:gridCol>
                <a:gridCol w="2353957">
                  <a:extLst>
                    <a:ext uri="{9D8B030D-6E8A-4147-A177-3AD203B41FA5}">
                      <a16:colId xmlns:a16="http://schemas.microsoft.com/office/drawing/2014/main" val="3549307733"/>
                    </a:ext>
                  </a:extLst>
                </a:gridCol>
                <a:gridCol w="3871548">
                  <a:extLst>
                    <a:ext uri="{9D8B030D-6E8A-4147-A177-3AD203B41FA5}">
                      <a16:colId xmlns:a16="http://schemas.microsoft.com/office/drawing/2014/main" val="4197422321"/>
                    </a:ext>
                  </a:extLst>
                </a:gridCol>
              </a:tblGrid>
              <a:tr h="716735">
                <a:tc>
                  <a:txBody>
                    <a:bodyPr/>
                    <a:lstStyle/>
                    <a:p>
                      <a:pPr algn="ctr">
                        <a:buNone/>
                      </a:pPr>
                      <a:r>
                        <a:rPr lang="fr-FR" sz="1400" b="1" kern="1000">
                          <a:effectLst/>
                          <a:latin typeface="Calibri" panose="020F0502020204030204" pitchFamily="34" charset="0"/>
                          <a:ea typeface="Times New Roman" panose="02020603050405020304" pitchFamily="18" charset="0"/>
                          <a:cs typeface="Calibri Light" panose="020F0302020204030204" pitchFamily="34" charset="0"/>
                        </a:rPr>
                        <a:t>Actions programmées</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Réalisations </a:t>
                      </a:r>
                      <a:r>
                        <a:rPr lang="fr-FR" sz="1400" b="0" kern="1000" dirty="0">
                          <a:effectLst/>
                          <a:latin typeface="Calibri" panose="020F0502020204030204" pitchFamily="34" charset="0"/>
                          <a:ea typeface="Times New Roman" panose="02020603050405020304" pitchFamily="18" charset="0"/>
                          <a:cs typeface="Calibri Light" panose="020F0302020204030204" pitchFamily="34" charset="0"/>
                        </a:rPr>
                        <a:t>(€TTC)</a:t>
                      </a:r>
                      <a:endParaRPr lang="fr-FR" sz="1400" b="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Coûts en €TTC</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Bilan synthétique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957387"/>
                  </a:ext>
                </a:extLst>
              </a:tr>
              <a:tr h="899527">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1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Travaux de restitution sédimentaire de Longvic à Varanges - 200m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2021, 2022, 2024 :</a:t>
                      </a: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32 256 €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480m</a:t>
                      </a:r>
                      <a:r>
                        <a:rPr lang="fr-FR" sz="1400" kern="1000" baseline="30000" dirty="0">
                          <a:effectLst/>
                          <a:latin typeface="Calibri" panose="020F0502020204030204" pitchFamily="34" charset="0"/>
                          <a:ea typeface="Times New Roman" panose="02020603050405020304" pitchFamily="18" charset="0"/>
                          <a:cs typeface="Times New Roman" panose="02020603050405020304" pitchFamily="18" charset="0"/>
                        </a:rPr>
                        <a:t>3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restitués – suivi visuel positif</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5620870"/>
                  </a:ext>
                </a:extLst>
              </a:tr>
            </a:tbl>
          </a:graphicData>
        </a:graphic>
      </p:graphicFrame>
      <p:pic>
        <p:nvPicPr>
          <p:cNvPr id="1025" name="Image 14">
            <a:extLst>
              <a:ext uri="{FF2B5EF4-FFF2-40B4-BE49-F238E27FC236}">
                <a16:creationId xmlns:a16="http://schemas.microsoft.com/office/drawing/2014/main" id="{F9DA359B-2E97-2A0D-4A44-1C8C5B0DD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83199"/>
            <a:ext cx="2019582" cy="23042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D63BD1DA-10F0-DAE9-BE59-28608E2596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48362" y="3791884"/>
            <a:ext cx="3909140" cy="2932281"/>
          </a:xfrm>
          <a:prstGeom prst="rect">
            <a:avLst/>
          </a:prstGeom>
        </p:spPr>
      </p:pic>
      <p:pic>
        <p:nvPicPr>
          <p:cNvPr id="8" name="Image 7">
            <a:extLst>
              <a:ext uri="{FF2B5EF4-FFF2-40B4-BE49-F238E27FC236}">
                <a16:creationId xmlns:a16="http://schemas.microsoft.com/office/drawing/2014/main" id="{A1998B4B-0EBF-DF6D-F606-78B960D8A3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23472" y="3791884"/>
            <a:ext cx="3909140" cy="2931855"/>
          </a:xfrm>
          <a:prstGeom prst="rect">
            <a:avLst/>
          </a:prstGeom>
        </p:spPr>
      </p:pic>
    </p:spTree>
    <p:extLst>
      <p:ext uri="{BB962C8B-B14F-4D97-AF65-F5344CB8AC3E}">
        <p14:creationId xmlns:p14="http://schemas.microsoft.com/office/powerpoint/2010/main" val="1795255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7E2155D-A55D-47BD-BA14-6D31EA0B7DB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779433" y="1214200"/>
            <a:ext cx="6785908" cy="4402013"/>
          </a:xfrm>
          <a:prstGeom prst="rect">
            <a:avLst/>
          </a:prstGeom>
          <a:ln>
            <a:solidFill>
              <a:schemeClr val="bg1">
                <a:lumMod val="50000"/>
              </a:schemeClr>
            </a:solidFill>
          </a:ln>
          <a:extLst>
            <a:ext uri="{53640926-AAD7-44D8-BBD7-CCE9431645EC}">
              <a14:shadowObscured xmlns:a14="http://schemas.microsoft.com/office/drawing/2010/main"/>
            </a:ext>
          </a:extLst>
        </p:spPr>
      </p:pic>
      <p:sp>
        <p:nvSpPr>
          <p:cNvPr id="8" name="ZoneTexte 7">
            <a:extLst>
              <a:ext uri="{FF2B5EF4-FFF2-40B4-BE49-F238E27FC236}">
                <a16:creationId xmlns:a16="http://schemas.microsoft.com/office/drawing/2014/main" id="{79671D20-2F24-4707-ABA7-DEA1F1EB6E2B}"/>
              </a:ext>
            </a:extLst>
          </p:cNvPr>
          <p:cNvSpPr txBox="1"/>
          <p:nvPr/>
        </p:nvSpPr>
        <p:spPr>
          <a:xfrm>
            <a:off x="373832" y="2113775"/>
            <a:ext cx="1709936" cy="369332"/>
          </a:xfrm>
          <a:prstGeom prst="rect">
            <a:avLst/>
          </a:prstGeom>
          <a:solidFill>
            <a:schemeClr val="bg1"/>
          </a:solidFill>
          <a:ln>
            <a:solidFill>
              <a:schemeClr val="accent4">
                <a:lumMod val="50000"/>
              </a:schemeClr>
            </a:solidFill>
          </a:ln>
        </p:spPr>
        <p:txBody>
          <a:bodyPr wrap="square">
            <a:spAutoFit/>
          </a:bodyPr>
          <a:lstStyle/>
          <a:p>
            <a:r>
              <a:rPr lang="fr-FR" dirty="0">
                <a:latin typeface="Calibri Light" panose="020F0302020204030204" pitchFamily="34" charset="0"/>
                <a:ea typeface="Times New Roman" panose="02020603050405020304" pitchFamily="18" charset="0"/>
                <a:cs typeface="Times New Roman" panose="02020603050405020304" pitchFamily="18" charset="0"/>
              </a:rPr>
              <a:t>Action 1 : 200m</a:t>
            </a:r>
            <a:endParaRPr lang="fr-FR" dirty="0"/>
          </a:p>
        </p:txBody>
      </p:sp>
      <p:sp>
        <p:nvSpPr>
          <p:cNvPr id="12" name="ZoneTexte 11">
            <a:extLst>
              <a:ext uri="{FF2B5EF4-FFF2-40B4-BE49-F238E27FC236}">
                <a16:creationId xmlns:a16="http://schemas.microsoft.com/office/drawing/2014/main" id="{D17519B9-00E1-415A-8516-2043B6C822CB}"/>
              </a:ext>
            </a:extLst>
          </p:cNvPr>
          <p:cNvSpPr txBox="1"/>
          <p:nvPr/>
        </p:nvSpPr>
        <p:spPr>
          <a:xfrm>
            <a:off x="711823" y="4559559"/>
            <a:ext cx="674948" cy="1077218"/>
          </a:xfrm>
          <a:prstGeom prst="rect">
            <a:avLst/>
          </a:prstGeom>
          <a:noFill/>
          <a:ln>
            <a:noFill/>
          </a:ln>
        </p:spPr>
        <p:txBody>
          <a:bodyPr wrap="square">
            <a:spAutoFit/>
          </a:bodyPr>
          <a:lstStyle/>
          <a:p>
            <a:pPr algn="r"/>
            <a:r>
              <a:rPr lang="fr-FR" sz="1600" dirty="0">
                <a:latin typeface="Calibri Light" panose="020F0302020204030204" pitchFamily="34" charset="0"/>
                <a:ea typeface="Times New Roman" panose="02020603050405020304" pitchFamily="18" charset="0"/>
                <a:cs typeface="Times New Roman" panose="02020603050405020304" pitchFamily="18" charset="0"/>
              </a:rPr>
              <a:t>T</a:t>
            </a:r>
          </a:p>
          <a:p>
            <a:pPr algn="r"/>
            <a:r>
              <a:rPr lang="fr-FR" sz="1600" dirty="0">
                <a:latin typeface="Calibri Light" panose="020F0302020204030204" pitchFamily="34" charset="0"/>
                <a:cs typeface="Times New Roman" panose="02020603050405020304" pitchFamily="18" charset="0"/>
              </a:rPr>
              <a:t>T</a:t>
            </a:r>
          </a:p>
          <a:p>
            <a:pPr algn="r"/>
            <a:r>
              <a:rPr lang="fr-FR" sz="1600" dirty="0">
                <a:latin typeface="Calibri Light" panose="020F0302020204030204" pitchFamily="34" charset="0"/>
                <a:cs typeface="Times New Roman" panose="02020603050405020304" pitchFamily="18" charset="0"/>
              </a:rPr>
              <a:t>C+E</a:t>
            </a:r>
          </a:p>
          <a:p>
            <a:pPr algn="r"/>
            <a:r>
              <a:rPr lang="fr-FR" sz="1600" dirty="0">
                <a:latin typeface="Calibri Light" panose="020F0302020204030204" pitchFamily="34" charset="0"/>
                <a:cs typeface="Times New Roman" panose="02020603050405020304" pitchFamily="18" charset="0"/>
              </a:rPr>
              <a:t>C+E</a:t>
            </a:r>
            <a:endParaRPr lang="fr-FR" sz="1600" dirty="0"/>
          </a:p>
        </p:txBody>
      </p:sp>
      <p:sp>
        <p:nvSpPr>
          <p:cNvPr id="6" name="ZoneTexte 5">
            <a:extLst>
              <a:ext uri="{FF2B5EF4-FFF2-40B4-BE49-F238E27FC236}">
                <a16:creationId xmlns:a16="http://schemas.microsoft.com/office/drawing/2014/main" id="{1E5702D2-D352-CFA8-CAEF-60C1990891C2}"/>
              </a:ext>
            </a:extLst>
          </p:cNvPr>
          <p:cNvSpPr txBox="1"/>
          <p:nvPr/>
        </p:nvSpPr>
        <p:spPr>
          <a:xfrm>
            <a:off x="331630" y="2522386"/>
            <a:ext cx="2019817"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dirty="0">
                <a:solidFill>
                  <a:schemeClr val="bg1"/>
                </a:solidFill>
              </a:rPr>
              <a:t>Travaux 2021, 2022 et 2024</a:t>
            </a:r>
          </a:p>
        </p:txBody>
      </p:sp>
      <p:pic>
        <p:nvPicPr>
          <p:cNvPr id="16" name="Image 15">
            <a:extLst>
              <a:ext uri="{FF2B5EF4-FFF2-40B4-BE49-F238E27FC236}">
                <a16:creationId xmlns:a16="http://schemas.microsoft.com/office/drawing/2014/main" id="{0878EE12-A242-EBC1-703D-D0EE7539F1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5779" y="4133995"/>
            <a:ext cx="3512395" cy="2633900"/>
          </a:xfrm>
          <a:prstGeom prst="rect">
            <a:avLst/>
          </a:prstGeom>
        </p:spPr>
      </p:pic>
      <p:sp>
        <p:nvSpPr>
          <p:cNvPr id="17" name="Rectangle 16">
            <a:extLst>
              <a:ext uri="{FF2B5EF4-FFF2-40B4-BE49-F238E27FC236}">
                <a16:creationId xmlns:a16="http://schemas.microsoft.com/office/drawing/2014/main" id="{EFB690E8-3147-13C8-93CD-49A6DAB7897F}"/>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Sous-titre 2">
            <a:extLst>
              <a:ext uri="{FF2B5EF4-FFF2-40B4-BE49-F238E27FC236}">
                <a16:creationId xmlns:a16="http://schemas.microsoft.com/office/drawing/2014/main" id="{F454D764-34CC-72FB-0C9D-0EA3670F15D5}"/>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19" name="Sous-titre 2">
            <a:extLst>
              <a:ext uri="{FF2B5EF4-FFF2-40B4-BE49-F238E27FC236}">
                <a16:creationId xmlns:a16="http://schemas.microsoft.com/office/drawing/2014/main" id="{CDD7DAAC-C61E-C4B4-D763-445395016F97}"/>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20" name="Connecteur droit 19">
            <a:extLst>
              <a:ext uri="{FF2B5EF4-FFF2-40B4-BE49-F238E27FC236}">
                <a16:creationId xmlns:a16="http://schemas.microsoft.com/office/drawing/2014/main" id="{C46F4996-AF3F-A225-DB8D-C717D5D33F73}"/>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 name="Groupe 1">
            <a:extLst>
              <a:ext uri="{FF2B5EF4-FFF2-40B4-BE49-F238E27FC236}">
                <a16:creationId xmlns:a16="http://schemas.microsoft.com/office/drawing/2014/main" id="{BDC171DD-DF6E-59D3-B4BF-375AAAB5A9CC}"/>
              </a:ext>
            </a:extLst>
          </p:cNvPr>
          <p:cNvGrpSpPr/>
          <p:nvPr/>
        </p:nvGrpSpPr>
        <p:grpSpPr>
          <a:xfrm>
            <a:off x="4830311" y="1910780"/>
            <a:ext cx="6645910" cy="4857115"/>
            <a:chOff x="0" y="0"/>
            <a:chExt cx="6645910" cy="4857115"/>
          </a:xfrm>
        </p:grpSpPr>
        <p:pic>
          <p:nvPicPr>
            <p:cNvPr id="3" name="Image 2">
              <a:extLst>
                <a:ext uri="{FF2B5EF4-FFF2-40B4-BE49-F238E27FC236}">
                  <a16:creationId xmlns:a16="http://schemas.microsoft.com/office/drawing/2014/main" id="{6C3A7A66-7434-B033-2F65-0492E3D998B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6645910" cy="4857115"/>
            </a:xfrm>
            <a:prstGeom prst="rect">
              <a:avLst/>
            </a:prstGeom>
          </p:spPr>
        </p:pic>
        <p:sp>
          <p:nvSpPr>
            <p:cNvPr id="4" name="Text Box 5">
              <a:extLst>
                <a:ext uri="{FF2B5EF4-FFF2-40B4-BE49-F238E27FC236}">
                  <a16:creationId xmlns:a16="http://schemas.microsoft.com/office/drawing/2014/main" id="{03D856E1-E6BA-72E9-6632-468EE26D24EE}"/>
                </a:ext>
              </a:extLst>
            </p:cNvPr>
            <p:cNvSpPr txBox="1">
              <a:spLocks noChangeArrowheads="1"/>
            </p:cNvSpPr>
            <p:nvPr/>
          </p:nvSpPr>
          <p:spPr bwMode="auto">
            <a:xfrm>
              <a:off x="1969045" y="1116353"/>
              <a:ext cx="393700" cy="516255"/>
            </a:xfrm>
            <a:prstGeom prst="rect">
              <a:avLst/>
            </a:prstGeom>
            <a:noFill/>
            <a:ln w="9525">
              <a:noFill/>
              <a:miter lim="800000"/>
              <a:headEnd/>
              <a:tailEnd/>
            </a:ln>
          </p:spPr>
          <p:txBody>
            <a:bodyPr rot="0" vert="horz" wrap="square" lIns="91440" tIns="45720" rIns="91440" bIns="45720" anchor="t" anchorCtr="0" upright="1">
              <a:noAutofit/>
            </a:bodyPr>
            <a:lstStyle/>
            <a:p>
              <a:pPr algn="just">
                <a:buNone/>
              </a:pPr>
              <a:r>
                <a:rPr lang="fr-FR" sz="2600" b="1">
                  <a:ln w="10160" cap="flat" cmpd="sng" algn="ctr">
                    <a:solidFill>
                      <a:srgbClr val="000000"/>
                    </a:solidFill>
                    <a:prstDash val="solid"/>
                    <a:round/>
                  </a:ln>
                  <a:solidFill>
                    <a:srgbClr val="FFD966"/>
                  </a:solidFill>
                  <a:effectLst>
                    <a:outerShdw blurRad="38100" dist="22860" dir="5400000" algn="tl">
                      <a:srgbClr val="000000">
                        <a:alpha val="30000"/>
                      </a:srgbClr>
                    </a:outerShdw>
                  </a:effectLst>
                  <a:latin typeface="Arial Black" panose="020B0A04020102020204" pitchFamily="34" charset="0"/>
                  <a:ea typeface="Times New Roman" panose="02020603050405020304" pitchFamily="18" charset="0"/>
                  <a:cs typeface="Times New Roman" panose="02020603050405020304" pitchFamily="18" charset="0"/>
                </a:rPr>
                <a:t>1</a:t>
              </a:r>
              <a:endParaRPr lang="fr-FR" sz="10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 Box 5">
              <a:extLst>
                <a:ext uri="{FF2B5EF4-FFF2-40B4-BE49-F238E27FC236}">
                  <a16:creationId xmlns:a16="http://schemas.microsoft.com/office/drawing/2014/main" id="{DCBB1E2E-A520-44EA-F970-B9DEF73269FD}"/>
                </a:ext>
              </a:extLst>
            </p:cNvPr>
            <p:cNvSpPr txBox="1">
              <a:spLocks noChangeArrowheads="1"/>
            </p:cNvSpPr>
            <p:nvPr/>
          </p:nvSpPr>
          <p:spPr bwMode="auto">
            <a:xfrm>
              <a:off x="2625394" y="1856849"/>
              <a:ext cx="342458" cy="382096"/>
            </a:xfrm>
            <a:prstGeom prst="rect">
              <a:avLst/>
            </a:prstGeom>
            <a:noFill/>
            <a:ln w="9525">
              <a:noFill/>
              <a:miter lim="800000"/>
              <a:headEnd/>
              <a:tailEnd/>
            </a:ln>
          </p:spPr>
          <p:txBody>
            <a:bodyPr rot="0" vert="horz" wrap="square" lIns="91440" tIns="45720" rIns="91440" bIns="45720" anchor="t" anchorCtr="0" upright="1">
              <a:noAutofit/>
            </a:bodyPr>
            <a:lstStyle/>
            <a:p>
              <a:pPr algn="just">
                <a:buNone/>
              </a:pPr>
              <a:r>
                <a:rPr lang="fr-FR" sz="1800" b="1">
                  <a:ln w="10160" cap="flat" cmpd="sng" algn="ctr">
                    <a:solidFill>
                      <a:srgbClr val="000000"/>
                    </a:solidFill>
                    <a:prstDash val="solid"/>
                    <a:round/>
                  </a:ln>
                  <a:solidFill>
                    <a:srgbClr val="FFD966"/>
                  </a:solidFill>
                  <a:effectLst>
                    <a:outerShdw blurRad="38100" dist="22860" dir="5400000" algn="tl">
                      <a:srgbClr val="000000">
                        <a:alpha val="30000"/>
                      </a:srgbClr>
                    </a:outerShdw>
                  </a:effectLst>
                  <a:latin typeface="Arial Black" panose="020B0A04020102020204" pitchFamily="34" charset="0"/>
                  <a:ea typeface="Times New Roman" panose="02020603050405020304" pitchFamily="18" charset="0"/>
                  <a:cs typeface="Times New Roman" panose="02020603050405020304" pitchFamily="18" charset="0"/>
                </a:rPr>
                <a:t>2</a:t>
              </a:r>
              <a:endParaRPr lang="fr-FR" sz="10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3" name="Text Box 5">
              <a:extLst>
                <a:ext uri="{FF2B5EF4-FFF2-40B4-BE49-F238E27FC236}">
                  <a16:creationId xmlns:a16="http://schemas.microsoft.com/office/drawing/2014/main" id="{D7F9E3F8-2225-707A-30CA-F5AA359A7216}"/>
                </a:ext>
              </a:extLst>
            </p:cNvPr>
            <p:cNvSpPr txBox="1">
              <a:spLocks noChangeArrowheads="1"/>
            </p:cNvSpPr>
            <p:nvPr/>
          </p:nvSpPr>
          <p:spPr bwMode="auto">
            <a:xfrm>
              <a:off x="2922714" y="2131730"/>
              <a:ext cx="360112" cy="420931"/>
            </a:xfrm>
            <a:prstGeom prst="rect">
              <a:avLst/>
            </a:prstGeom>
            <a:noFill/>
            <a:ln w="9525">
              <a:noFill/>
              <a:miter lim="800000"/>
              <a:headEnd/>
              <a:tailEnd/>
            </a:ln>
          </p:spPr>
          <p:txBody>
            <a:bodyPr rot="0" vert="horz" wrap="square" lIns="91440" tIns="45720" rIns="91440" bIns="45720" anchor="t" anchorCtr="0" upright="1">
              <a:noAutofit/>
            </a:bodyPr>
            <a:lstStyle/>
            <a:p>
              <a:pPr algn="just">
                <a:buNone/>
              </a:pPr>
              <a:r>
                <a:rPr lang="fr-FR" sz="2000" b="1">
                  <a:ln w="10160" cap="flat" cmpd="sng" algn="ctr">
                    <a:solidFill>
                      <a:srgbClr val="000000"/>
                    </a:solidFill>
                    <a:prstDash val="solid"/>
                    <a:round/>
                  </a:ln>
                  <a:solidFill>
                    <a:srgbClr val="FFD966"/>
                  </a:solidFill>
                  <a:effectLst>
                    <a:outerShdw blurRad="38100" dist="22860" dir="5400000" algn="tl">
                      <a:srgbClr val="000000">
                        <a:alpha val="30000"/>
                      </a:srgbClr>
                    </a:outerShdw>
                  </a:effectLst>
                  <a:latin typeface="Arial Black" panose="020B0A04020102020204" pitchFamily="34" charset="0"/>
                  <a:ea typeface="Times New Roman" panose="02020603050405020304" pitchFamily="18" charset="0"/>
                  <a:cs typeface="Times New Roman" panose="02020603050405020304" pitchFamily="18" charset="0"/>
                </a:rPr>
                <a:t>3</a:t>
              </a:r>
              <a:endParaRPr lang="fr-FR" sz="10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2" name="Text Box 5">
              <a:extLst>
                <a:ext uri="{FF2B5EF4-FFF2-40B4-BE49-F238E27FC236}">
                  <a16:creationId xmlns:a16="http://schemas.microsoft.com/office/drawing/2014/main" id="{432400C2-4C08-4B15-4997-99D72B301269}"/>
                </a:ext>
              </a:extLst>
            </p:cNvPr>
            <p:cNvSpPr txBox="1">
              <a:spLocks noChangeArrowheads="1"/>
            </p:cNvSpPr>
            <p:nvPr/>
          </p:nvSpPr>
          <p:spPr bwMode="auto">
            <a:xfrm>
              <a:off x="3208815" y="2406611"/>
              <a:ext cx="289501" cy="403174"/>
            </a:xfrm>
            <a:prstGeom prst="rect">
              <a:avLst/>
            </a:prstGeom>
            <a:noFill/>
            <a:ln w="9525">
              <a:noFill/>
              <a:miter lim="800000"/>
              <a:headEnd/>
              <a:tailEnd/>
            </a:ln>
          </p:spPr>
          <p:txBody>
            <a:bodyPr rot="0" vert="horz" wrap="square" lIns="91440" tIns="45720" rIns="91440" bIns="45720" anchor="t" anchorCtr="0" upright="1">
              <a:noAutofit/>
            </a:bodyPr>
            <a:lstStyle/>
            <a:p>
              <a:pPr algn="just">
                <a:buNone/>
              </a:pPr>
              <a:r>
                <a:rPr lang="fr-FR" sz="2000" b="1">
                  <a:ln w="10160" cap="flat" cmpd="sng" algn="ctr">
                    <a:solidFill>
                      <a:srgbClr val="000000"/>
                    </a:solidFill>
                    <a:prstDash val="solid"/>
                    <a:round/>
                  </a:ln>
                  <a:solidFill>
                    <a:srgbClr val="FFD966"/>
                  </a:solidFill>
                  <a:effectLst>
                    <a:outerShdw blurRad="38100" dist="22860" dir="5400000" algn="tl">
                      <a:srgbClr val="000000">
                        <a:alpha val="30000"/>
                      </a:srgbClr>
                    </a:outerShdw>
                  </a:effectLst>
                  <a:latin typeface="Arial Black" panose="020B0A04020102020204" pitchFamily="34" charset="0"/>
                  <a:ea typeface="Times New Roman" panose="02020603050405020304" pitchFamily="18" charset="0"/>
                  <a:cs typeface="Times New Roman" panose="02020603050405020304" pitchFamily="18" charset="0"/>
                </a:rPr>
                <a:t>4</a:t>
              </a:r>
              <a:endParaRPr lang="fr-FR" sz="10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4" name="Text Box 5">
              <a:extLst>
                <a:ext uri="{FF2B5EF4-FFF2-40B4-BE49-F238E27FC236}">
                  <a16:creationId xmlns:a16="http://schemas.microsoft.com/office/drawing/2014/main" id="{9E668903-7BFA-8F7E-2970-90115B9AD5DC}"/>
                </a:ext>
              </a:extLst>
            </p:cNvPr>
            <p:cNvSpPr txBox="1">
              <a:spLocks noChangeArrowheads="1"/>
            </p:cNvSpPr>
            <p:nvPr/>
          </p:nvSpPr>
          <p:spPr bwMode="auto">
            <a:xfrm>
              <a:off x="3438817" y="2743200"/>
              <a:ext cx="353050" cy="374981"/>
            </a:xfrm>
            <a:prstGeom prst="rect">
              <a:avLst/>
            </a:prstGeom>
            <a:noFill/>
            <a:ln w="9525">
              <a:noFill/>
              <a:miter lim="800000"/>
              <a:headEnd/>
              <a:tailEnd/>
            </a:ln>
          </p:spPr>
          <p:txBody>
            <a:bodyPr rot="0" vert="horz" wrap="square" lIns="91440" tIns="45720" rIns="91440" bIns="45720" anchor="t" anchorCtr="0" upright="1">
              <a:noAutofit/>
            </a:bodyPr>
            <a:lstStyle/>
            <a:p>
              <a:pPr algn="just">
                <a:buNone/>
              </a:pPr>
              <a:r>
                <a:rPr lang="fr-FR" sz="1800" b="1">
                  <a:ln w="10160" cap="flat" cmpd="sng" algn="ctr">
                    <a:solidFill>
                      <a:srgbClr val="000000"/>
                    </a:solidFill>
                    <a:prstDash val="solid"/>
                    <a:round/>
                  </a:ln>
                  <a:solidFill>
                    <a:srgbClr val="FFD966"/>
                  </a:solidFill>
                  <a:effectLst>
                    <a:outerShdw blurRad="38100" dist="22860" dir="5400000" algn="tl">
                      <a:srgbClr val="000000">
                        <a:alpha val="30000"/>
                      </a:srgbClr>
                    </a:outerShdw>
                  </a:effectLst>
                  <a:latin typeface="Arial Black" panose="020B0A04020102020204" pitchFamily="34" charset="0"/>
                  <a:ea typeface="Times New Roman" panose="02020603050405020304" pitchFamily="18" charset="0"/>
                  <a:cs typeface="Times New Roman" panose="02020603050405020304" pitchFamily="18" charset="0"/>
                </a:rPr>
                <a:t>5</a:t>
              </a:r>
              <a:r>
                <a:rPr lang="fr-FR" sz="2600" b="1">
                  <a:solidFill>
                    <a:srgbClr val="FFD966"/>
                  </a:solidFill>
                  <a:effectLst/>
                  <a:latin typeface="Arial Black" panose="020B0A04020102020204" pitchFamily="34" charset="0"/>
                  <a:ea typeface="Times New Roman" panose="02020603050405020304" pitchFamily="18" charset="0"/>
                  <a:cs typeface="Times New Roman" panose="02020603050405020304" pitchFamily="18" charset="0"/>
                </a:rPr>
                <a:t> </a:t>
              </a:r>
              <a:endParaRPr lang="fr-FR" sz="10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5" name="Text Box 5">
              <a:extLst>
                <a:ext uri="{FF2B5EF4-FFF2-40B4-BE49-F238E27FC236}">
                  <a16:creationId xmlns:a16="http://schemas.microsoft.com/office/drawing/2014/main" id="{B565BCFA-4E16-934A-F596-51C6BC0BCEF0}"/>
                </a:ext>
              </a:extLst>
            </p:cNvPr>
            <p:cNvSpPr txBox="1">
              <a:spLocks noChangeArrowheads="1"/>
            </p:cNvSpPr>
            <p:nvPr/>
          </p:nvSpPr>
          <p:spPr bwMode="auto">
            <a:xfrm>
              <a:off x="3640770" y="2956373"/>
              <a:ext cx="321276" cy="392687"/>
            </a:xfrm>
            <a:prstGeom prst="rect">
              <a:avLst/>
            </a:prstGeom>
            <a:noFill/>
            <a:ln w="9525">
              <a:noFill/>
              <a:miter lim="800000"/>
              <a:headEnd/>
              <a:tailEnd/>
            </a:ln>
          </p:spPr>
          <p:txBody>
            <a:bodyPr rot="0" vert="horz" wrap="square" lIns="91440" tIns="45720" rIns="91440" bIns="45720" anchor="t" anchorCtr="0" upright="1">
              <a:noAutofit/>
            </a:bodyPr>
            <a:lstStyle/>
            <a:p>
              <a:pPr algn="just">
                <a:buNone/>
              </a:pPr>
              <a:r>
                <a:rPr lang="fr-FR" sz="1800" b="1">
                  <a:ln w="10160" cap="flat" cmpd="sng" algn="ctr">
                    <a:solidFill>
                      <a:srgbClr val="000000"/>
                    </a:solidFill>
                    <a:prstDash val="solid"/>
                    <a:round/>
                  </a:ln>
                  <a:solidFill>
                    <a:srgbClr val="FFD966"/>
                  </a:solidFill>
                  <a:effectLst>
                    <a:outerShdw blurRad="38100" dist="22860" dir="5400000" algn="tl">
                      <a:srgbClr val="000000">
                        <a:alpha val="30000"/>
                      </a:srgbClr>
                    </a:outerShdw>
                  </a:effectLst>
                  <a:latin typeface="Arial Black" panose="020B0A04020102020204" pitchFamily="34" charset="0"/>
                  <a:ea typeface="Times New Roman" panose="02020603050405020304" pitchFamily="18" charset="0"/>
                  <a:cs typeface="Times New Roman" panose="02020603050405020304" pitchFamily="18" charset="0"/>
                </a:rPr>
                <a:t>6</a:t>
              </a:r>
              <a:endParaRPr lang="fr-FR" sz="10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grpSp>
      <p:pic>
        <p:nvPicPr>
          <p:cNvPr id="27" name="Image 26">
            <a:extLst>
              <a:ext uri="{FF2B5EF4-FFF2-40B4-BE49-F238E27FC236}">
                <a16:creationId xmlns:a16="http://schemas.microsoft.com/office/drawing/2014/main" id="{D098AC19-17DC-07BE-4D54-78E258B0342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97919" y="1113489"/>
            <a:ext cx="3330781" cy="3139486"/>
          </a:xfrm>
          <a:prstGeom prst="rect">
            <a:avLst/>
          </a:prstGeom>
        </p:spPr>
      </p:pic>
      <p:sp>
        <p:nvSpPr>
          <p:cNvPr id="28" name="ZoneTexte 27">
            <a:extLst>
              <a:ext uri="{FF2B5EF4-FFF2-40B4-BE49-F238E27FC236}">
                <a16:creationId xmlns:a16="http://schemas.microsoft.com/office/drawing/2014/main" id="{5279A284-AF18-976A-3E28-339D0838D2E1}"/>
              </a:ext>
            </a:extLst>
          </p:cNvPr>
          <p:cNvSpPr txBox="1"/>
          <p:nvPr/>
        </p:nvSpPr>
        <p:spPr>
          <a:xfrm>
            <a:off x="5409906" y="5636777"/>
            <a:ext cx="1286729"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dirty="0">
                <a:solidFill>
                  <a:schemeClr val="bg1"/>
                </a:solidFill>
              </a:rPr>
              <a:t>Photo 2022</a:t>
            </a:r>
          </a:p>
        </p:txBody>
      </p:sp>
      <p:sp>
        <p:nvSpPr>
          <p:cNvPr id="29" name="ZoneTexte 28">
            <a:extLst>
              <a:ext uri="{FF2B5EF4-FFF2-40B4-BE49-F238E27FC236}">
                <a16:creationId xmlns:a16="http://schemas.microsoft.com/office/drawing/2014/main" id="{A782F482-6D24-DEC9-6218-3FEB09DFBA1A}"/>
              </a:ext>
            </a:extLst>
          </p:cNvPr>
          <p:cNvSpPr txBox="1"/>
          <p:nvPr/>
        </p:nvSpPr>
        <p:spPr>
          <a:xfrm>
            <a:off x="10583397" y="1935405"/>
            <a:ext cx="1267943"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dirty="0">
                <a:solidFill>
                  <a:schemeClr val="bg1"/>
                </a:solidFill>
              </a:rPr>
              <a:t>Photo 2025</a:t>
            </a:r>
          </a:p>
        </p:txBody>
      </p:sp>
      <p:sp>
        <p:nvSpPr>
          <p:cNvPr id="30" name="ZoneTexte 29">
            <a:extLst>
              <a:ext uri="{FF2B5EF4-FFF2-40B4-BE49-F238E27FC236}">
                <a16:creationId xmlns:a16="http://schemas.microsoft.com/office/drawing/2014/main" id="{C1902955-E7E0-3ED4-603D-C8735BFE8E66}"/>
              </a:ext>
            </a:extLst>
          </p:cNvPr>
          <p:cNvSpPr txBox="1"/>
          <p:nvPr/>
        </p:nvSpPr>
        <p:spPr>
          <a:xfrm>
            <a:off x="3439605" y="6146165"/>
            <a:ext cx="686094"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dirty="0">
                <a:solidFill>
                  <a:schemeClr val="bg1"/>
                </a:solidFill>
              </a:rPr>
              <a:t>2024</a:t>
            </a:r>
          </a:p>
        </p:txBody>
      </p:sp>
    </p:spTree>
    <p:extLst>
      <p:ext uri="{BB962C8B-B14F-4D97-AF65-F5344CB8AC3E}">
        <p14:creationId xmlns:p14="http://schemas.microsoft.com/office/powerpoint/2010/main" val="236757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9" grpId="0" animBg="1"/>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879AB-24AC-1C6B-4217-83E47FDB2D9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9D73C1-B768-E725-F909-813A9AE00B71}"/>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59FF9F80-2146-7A5C-09B1-90B02BFC603F}"/>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B8F653CC-BFCE-8DC5-6F72-521A68370047}"/>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58B4BFD8-76E7-5D87-49D8-CC292F05C1FF}"/>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4" name="Tableau 13">
            <a:extLst>
              <a:ext uri="{FF2B5EF4-FFF2-40B4-BE49-F238E27FC236}">
                <a16:creationId xmlns:a16="http://schemas.microsoft.com/office/drawing/2014/main" id="{3CFA86A5-3C6A-59FE-91EE-E3EE79C27556}"/>
              </a:ext>
            </a:extLst>
          </p:cNvPr>
          <p:cNvGraphicFramePr>
            <a:graphicFrameLocks noGrp="1"/>
          </p:cNvGraphicFramePr>
          <p:nvPr/>
        </p:nvGraphicFramePr>
        <p:xfrm>
          <a:off x="582426" y="1916120"/>
          <a:ext cx="9001125" cy="1616262"/>
        </p:xfrm>
        <a:graphic>
          <a:graphicData uri="http://schemas.openxmlformats.org/drawingml/2006/table">
            <a:tbl>
              <a:tblPr firstRow="1" firstCol="1" bandRow="1"/>
              <a:tblGrid>
                <a:gridCol w="2775620">
                  <a:extLst>
                    <a:ext uri="{9D8B030D-6E8A-4147-A177-3AD203B41FA5}">
                      <a16:colId xmlns:a16="http://schemas.microsoft.com/office/drawing/2014/main" val="4059281102"/>
                    </a:ext>
                  </a:extLst>
                </a:gridCol>
                <a:gridCol w="2353957">
                  <a:extLst>
                    <a:ext uri="{9D8B030D-6E8A-4147-A177-3AD203B41FA5}">
                      <a16:colId xmlns:a16="http://schemas.microsoft.com/office/drawing/2014/main" val="3549307733"/>
                    </a:ext>
                  </a:extLst>
                </a:gridCol>
                <a:gridCol w="3871548">
                  <a:extLst>
                    <a:ext uri="{9D8B030D-6E8A-4147-A177-3AD203B41FA5}">
                      <a16:colId xmlns:a16="http://schemas.microsoft.com/office/drawing/2014/main" val="4197422321"/>
                    </a:ext>
                  </a:extLst>
                </a:gridCol>
              </a:tblGrid>
              <a:tr h="716735">
                <a:tc>
                  <a:txBody>
                    <a:bodyPr/>
                    <a:lstStyle/>
                    <a:p>
                      <a:pPr algn="ctr">
                        <a:buNone/>
                      </a:pPr>
                      <a:r>
                        <a:rPr lang="fr-FR" sz="1400" b="1" kern="1000">
                          <a:effectLst/>
                          <a:latin typeface="Calibri" panose="020F0502020204030204" pitchFamily="34" charset="0"/>
                          <a:ea typeface="Times New Roman" panose="02020603050405020304" pitchFamily="18" charset="0"/>
                          <a:cs typeface="Calibri Light" panose="020F0302020204030204" pitchFamily="34" charset="0"/>
                        </a:rPr>
                        <a:t>Actions programmées</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Réalisations </a:t>
                      </a:r>
                      <a:r>
                        <a:rPr lang="fr-FR" sz="1400" b="0" kern="1000" dirty="0">
                          <a:effectLst/>
                          <a:latin typeface="Calibri" panose="020F0502020204030204" pitchFamily="34" charset="0"/>
                          <a:ea typeface="Times New Roman" panose="02020603050405020304" pitchFamily="18" charset="0"/>
                          <a:cs typeface="Calibri Light" panose="020F0302020204030204" pitchFamily="34" charset="0"/>
                        </a:rPr>
                        <a:t>(€TTC)</a:t>
                      </a:r>
                      <a:endParaRPr lang="fr-FR" sz="1400" b="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Coûts en €TTC</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Bilan synthétique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957387"/>
                  </a:ext>
                </a:extLst>
              </a:tr>
              <a:tr h="899527">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1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Travaux de restitution sédimentaire de Longvic à Varanges - 200m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2021, 2022, 2024 :</a:t>
                      </a: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32 256 €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480m</a:t>
                      </a:r>
                      <a:r>
                        <a:rPr lang="fr-FR" sz="1400" kern="1000" baseline="30000" dirty="0">
                          <a:effectLst/>
                          <a:latin typeface="Calibri" panose="020F0502020204030204" pitchFamily="34" charset="0"/>
                          <a:ea typeface="Times New Roman" panose="02020603050405020304" pitchFamily="18" charset="0"/>
                          <a:cs typeface="Times New Roman" panose="02020603050405020304" pitchFamily="18" charset="0"/>
                        </a:rPr>
                        <a:t>3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restitués – suivi visuel positif</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5620870"/>
                  </a:ext>
                </a:extLst>
              </a:tr>
            </a:tbl>
          </a:graphicData>
        </a:graphic>
      </p:graphicFrame>
      <p:pic>
        <p:nvPicPr>
          <p:cNvPr id="1025" name="Image 14">
            <a:extLst>
              <a:ext uri="{FF2B5EF4-FFF2-40B4-BE49-F238E27FC236}">
                <a16:creationId xmlns:a16="http://schemas.microsoft.com/office/drawing/2014/main" id="{5A52B3CF-BBA0-15D1-F7B9-2EA8EC613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83199"/>
            <a:ext cx="2019582" cy="230422"/>
          </a:xfrm>
          <a:prstGeom prst="rect">
            <a:avLst/>
          </a:prstGeom>
          <a:noFill/>
          <a:extLst>
            <a:ext uri="{909E8E84-426E-40DD-AFC4-6F175D3DCCD1}">
              <a14:hiddenFill xmlns:a14="http://schemas.microsoft.com/office/drawing/2010/main">
                <a:solidFill>
                  <a:srgbClr val="FFFFFF"/>
                </a:solidFill>
              </a14:hiddenFill>
            </a:ext>
          </a:extLst>
        </p:spPr>
      </p:pic>
      <p:sp>
        <p:nvSpPr>
          <p:cNvPr id="6" name="Flèche : droite 5">
            <a:extLst>
              <a:ext uri="{FF2B5EF4-FFF2-40B4-BE49-F238E27FC236}">
                <a16:creationId xmlns:a16="http://schemas.microsoft.com/office/drawing/2014/main" id="{0F66B476-BC5F-C613-609B-7B122CF69FE3}"/>
              </a:ext>
            </a:extLst>
          </p:cNvPr>
          <p:cNvSpPr/>
          <p:nvPr/>
        </p:nvSpPr>
        <p:spPr>
          <a:xfrm>
            <a:off x="9816353" y="2832847"/>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A939485D-14DF-EEA8-53EA-B4F9E2346AE7}"/>
              </a:ext>
            </a:extLst>
          </p:cNvPr>
          <p:cNvSpPr txBox="1"/>
          <p:nvPr/>
        </p:nvSpPr>
        <p:spPr>
          <a:xfrm>
            <a:off x="10363200" y="2841812"/>
            <a:ext cx="1488141" cy="369332"/>
          </a:xfrm>
          <a:prstGeom prst="rect">
            <a:avLst/>
          </a:prstGeom>
          <a:noFill/>
        </p:spPr>
        <p:txBody>
          <a:bodyPr wrap="square" rtlCol="0">
            <a:spAutoFit/>
          </a:bodyPr>
          <a:lstStyle/>
          <a:p>
            <a:r>
              <a:rPr lang="fr-FR" dirty="0"/>
              <a:t>Poursuite</a:t>
            </a:r>
          </a:p>
        </p:txBody>
      </p:sp>
    </p:spTree>
    <p:extLst>
      <p:ext uri="{BB962C8B-B14F-4D97-AF65-F5344CB8AC3E}">
        <p14:creationId xmlns:p14="http://schemas.microsoft.com/office/powerpoint/2010/main" val="798730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336EB-B6D3-F9BF-93E2-09C70E03357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5F4D347-19D5-FB05-BFB0-4CDB335A30FF}"/>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72967EEC-3BC1-5C42-2893-C1E0A2A1EA2F}"/>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48F52332-7BCB-7B08-1564-916670DEDDC2}"/>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08B9B53E-240C-E28E-D5CE-45D21E5A8DDB}"/>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4" name="Tableau 13">
            <a:extLst>
              <a:ext uri="{FF2B5EF4-FFF2-40B4-BE49-F238E27FC236}">
                <a16:creationId xmlns:a16="http://schemas.microsoft.com/office/drawing/2014/main" id="{63B57B2C-8B66-3EEF-E16D-147CED8FB929}"/>
              </a:ext>
            </a:extLst>
          </p:cNvPr>
          <p:cNvGraphicFramePr>
            <a:graphicFrameLocks noGrp="1"/>
          </p:cNvGraphicFramePr>
          <p:nvPr>
            <p:extLst>
              <p:ext uri="{D42A27DB-BD31-4B8C-83A1-F6EECF244321}">
                <p14:modId xmlns:p14="http://schemas.microsoft.com/office/powerpoint/2010/main" val="2459490140"/>
              </p:ext>
            </p:extLst>
          </p:nvPr>
        </p:nvGraphicFramePr>
        <p:xfrm>
          <a:off x="582426" y="1916120"/>
          <a:ext cx="9001125" cy="2785166"/>
        </p:xfrm>
        <a:graphic>
          <a:graphicData uri="http://schemas.openxmlformats.org/drawingml/2006/table">
            <a:tbl>
              <a:tblPr firstRow="1" firstCol="1" bandRow="1"/>
              <a:tblGrid>
                <a:gridCol w="2775620">
                  <a:extLst>
                    <a:ext uri="{9D8B030D-6E8A-4147-A177-3AD203B41FA5}">
                      <a16:colId xmlns:a16="http://schemas.microsoft.com/office/drawing/2014/main" val="4059281102"/>
                    </a:ext>
                  </a:extLst>
                </a:gridCol>
                <a:gridCol w="2353957">
                  <a:extLst>
                    <a:ext uri="{9D8B030D-6E8A-4147-A177-3AD203B41FA5}">
                      <a16:colId xmlns:a16="http://schemas.microsoft.com/office/drawing/2014/main" val="3549307733"/>
                    </a:ext>
                  </a:extLst>
                </a:gridCol>
                <a:gridCol w="3871548">
                  <a:extLst>
                    <a:ext uri="{9D8B030D-6E8A-4147-A177-3AD203B41FA5}">
                      <a16:colId xmlns:a16="http://schemas.microsoft.com/office/drawing/2014/main" val="4197422321"/>
                    </a:ext>
                  </a:extLst>
                </a:gridCol>
              </a:tblGrid>
              <a:tr h="716735">
                <a:tc>
                  <a:txBody>
                    <a:bodyPr/>
                    <a:lstStyle/>
                    <a:p>
                      <a:pPr algn="ctr">
                        <a:buNone/>
                      </a:pPr>
                      <a:r>
                        <a:rPr lang="fr-FR" sz="1400" b="1" kern="1000">
                          <a:effectLst/>
                          <a:latin typeface="Calibri" panose="020F0502020204030204" pitchFamily="34" charset="0"/>
                          <a:ea typeface="Times New Roman" panose="02020603050405020304" pitchFamily="18" charset="0"/>
                          <a:cs typeface="Calibri Light" panose="020F0302020204030204" pitchFamily="34" charset="0"/>
                        </a:rPr>
                        <a:t>Actions programmées</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Réalisations </a:t>
                      </a:r>
                      <a:r>
                        <a:rPr lang="fr-FR" sz="1400" b="0" kern="1000" dirty="0">
                          <a:effectLst/>
                          <a:latin typeface="Calibri" panose="020F0502020204030204" pitchFamily="34" charset="0"/>
                          <a:ea typeface="Times New Roman" panose="02020603050405020304" pitchFamily="18" charset="0"/>
                          <a:cs typeface="Calibri Light" panose="020F0302020204030204" pitchFamily="34" charset="0"/>
                        </a:rPr>
                        <a:t>(€TTC)</a:t>
                      </a:r>
                      <a:endParaRPr lang="fr-FR" sz="1400" b="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Coûts en €TTC</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Bilan synthétique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957387"/>
                  </a:ext>
                </a:extLst>
              </a:tr>
              <a:tr h="899527">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1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Travaux de restitution sédimentaire de Longvic à Varanges - 200m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2021, 2022, 2024 :</a:t>
                      </a: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32 256 €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480m</a:t>
                      </a:r>
                      <a:r>
                        <a:rPr lang="fr-FR" sz="1400" kern="1000" baseline="30000" dirty="0">
                          <a:effectLst/>
                          <a:latin typeface="Calibri" panose="020F0502020204030204" pitchFamily="34" charset="0"/>
                          <a:ea typeface="Times New Roman" panose="02020603050405020304" pitchFamily="18" charset="0"/>
                          <a:cs typeface="Times New Roman" panose="02020603050405020304" pitchFamily="18" charset="0"/>
                        </a:rPr>
                        <a:t>3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restitués – suivi visuel positif</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5620870"/>
                  </a:ext>
                </a:extLst>
              </a:tr>
              <a:tr h="1168904">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2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Travaux de diversification morphologique de l’Ouche en lit mineur au lieu-dit « les Gaudrans » à Neuilly-lès-Dijon – 490m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Etude 2022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27 770 €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2023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171 166 €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450m – 4 banquettes de 2700 m3</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+ 50 de blocs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Suivi </a:t>
                      </a:r>
                      <a:r>
                        <a:rPr lang="fr-FR" sz="1400" kern="1000" dirty="0" err="1">
                          <a:effectLst/>
                          <a:latin typeface="Calibri" panose="020F0502020204030204" pitchFamily="34" charset="0"/>
                          <a:ea typeface="Times New Roman" panose="02020603050405020304" pitchFamily="18" charset="0"/>
                          <a:cs typeface="Calibri Light" panose="020F0302020204030204" pitchFamily="34" charset="0"/>
                        </a:rPr>
                        <a:t>hydrobio</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réalisé en 2025</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1256523"/>
                  </a:ext>
                </a:extLst>
              </a:tr>
            </a:tbl>
          </a:graphicData>
        </a:graphic>
      </p:graphicFrame>
      <p:pic>
        <p:nvPicPr>
          <p:cNvPr id="1025" name="Image 14">
            <a:extLst>
              <a:ext uri="{FF2B5EF4-FFF2-40B4-BE49-F238E27FC236}">
                <a16:creationId xmlns:a16="http://schemas.microsoft.com/office/drawing/2014/main" id="{4F9E48E8-1279-5488-1CD6-EE0018183A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83199"/>
            <a:ext cx="2019582" cy="230422"/>
          </a:xfrm>
          <a:prstGeom prst="rect">
            <a:avLst/>
          </a:prstGeom>
          <a:noFill/>
          <a:extLst>
            <a:ext uri="{909E8E84-426E-40DD-AFC4-6F175D3DCCD1}">
              <a14:hiddenFill xmlns:a14="http://schemas.microsoft.com/office/drawing/2010/main">
                <a:solidFill>
                  <a:srgbClr val="FFFFFF"/>
                </a:solidFill>
              </a14:hiddenFill>
            </a:ext>
          </a:extLst>
        </p:spPr>
      </p:pic>
      <p:sp>
        <p:nvSpPr>
          <p:cNvPr id="8" name="Flèche : droite 7">
            <a:extLst>
              <a:ext uri="{FF2B5EF4-FFF2-40B4-BE49-F238E27FC236}">
                <a16:creationId xmlns:a16="http://schemas.microsoft.com/office/drawing/2014/main" id="{8DD5A979-3BF6-B829-B048-192C650A6CD7}"/>
              </a:ext>
            </a:extLst>
          </p:cNvPr>
          <p:cNvSpPr/>
          <p:nvPr/>
        </p:nvSpPr>
        <p:spPr>
          <a:xfrm>
            <a:off x="9816353" y="2832847"/>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C485FADA-9519-0E5C-99E0-621C721F5439}"/>
              </a:ext>
            </a:extLst>
          </p:cNvPr>
          <p:cNvSpPr txBox="1"/>
          <p:nvPr/>
        </p:nvSpPr>
        <p:spPr>
          <a:xfrm>
            <a:off x="10363200" y="2850777"/>
            <a:ext cx="1488141" cy="369332"/>
          </a:xfrm>
          <a:prstGeom prst="rect">
            <a:avLst/>
          </a:prstGeom>
          <a:noFill/>
        </p:spPr>
        <p:txBody>
          <a:bodyPr wrap="square" rtlCol="0">
            <a:spAutoFit/>
          </a:bodyPr>
          <a:lstStyle/>
          <a:p>
            <a:r>
              <a:rPr lang="fr-FR" dirty="0"/>
              <a:t>Poursuite</a:t>
            </a:r>
          </a:p>
        </p:txBody>
      </p:sp>
      <p:sp>
        <p:nvSpPr>
          <p:cNvPr id="12" name="Flèche : droite 11">
            <a:extLst>
              <a:ext uri="{FF2B5EF4-FFF2-40B4-BE49-F238E27FC236}">
                <a16:creationId xmlns:a16="http://schemas.microsoft.com/office/drawing/2014/main" id="{F3558A77-209C-F543-283A-1F2DDB1DA5CB}"/>
              </a:ext>
            </a:extLst>
          </p:cNvPr>
          <p:cNvSpPr/>
          <p:nvPr/>
        </p:nvSpPr>
        <p:spPr>
          <a:xfrm>
            <a:off x="9816353" y="3914026"/>
            <a:ext cx="412376" cy="421341"/>
          </a:xfrm>
          <a:prstGeom prst="rightArrow">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BD7642B3-1BD6-9303-7347-5B68408ED4DC}"/>
              </a:ext>
            </a:extLst>
          </p:cNvPr>
          <p:cNvSpPr txBox="1"/>
          <p:nvPr/>
        </p:nvSpPr>
        <p:spPr>
          <a:xfrm>
            <a:off x="10363200" y="3914026"/>
            <a:ext cx="1828800" cy="369332"/>
          </a:xfrm>
          <a:prstGeom prst="rect">
            <a:avLst/>
          </a:prstGeom>
          <a:noFill/>
        </p:spPr>
        <p:txBody>
          <a:bodyPr wrap="square" rtlCol="0">
            <a:spAutoFit/>
          </a:bodyPr>
          <a:lstStyle/>
          <a:p>
            <a:r>
              <a:rPr lang="fr-FR" dirty="0"/>
              <a:t>Suivi long terme</a:t>
            </a:r>
          </a:p>
        </p:txBody>
      </p:sp>
      <p:pic>
        <p:nvPicPr>
          <p:cNvPr id="7" name="Image 6">
            <a:extLst>
              <a:ext uri="{FF2B5EF4-FFF2-40B4-BE49-F238E27FC236}">
                <a16:creationId xmlns:a16="http://schemas.microsoft.com/office/drawing/2014/main" id="{F08BD1F2-351E-C2AB-8BA7-94561270BF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16815" y="4926933"/>
            <a:ext cx="2515352" cy="1886514"/>
          </a:xfrm>
          <a:prstGeom prst="rect">
            <a:avLst/>
          </a:prstGeom>
        </p:spPr>
      </p:pic>
      <p:pic>
        <p:nvPicPr>
          <p:cNvPr id="11" name="Image 10">
            <a:extLst>
              <a:ext uri="{FF2B5EF4-FFF2-40B4-BE49-F238E27FC236}">
                <a16:creationId xmlns:a16="http://schemas.microsoft.com/office/drawing/2014/main" id="{A224D1DA-EDB8-784F-C63F-F022CF8CE72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7580" y="4926933"/>
            <a:ext cx="2515352" cy="1886514"/>
          </a:xfrm>
          <a:prstGeom prst="rect">
            <a:avLst/>
          </a:prstGeom>
        </p:spPr>
      </p:pic>
      <p:pic>
        <p:nvPicPr>
          <p:cNvPr id="16" name="Image 15">
            <a:extLst>
              <a:ext uri="{FF2B5EF4-FFF2-40B4-BE49-F238E27FC236}">
                <a16:creationId xmlns:a16="http://schemas.microsoft.com/office/drawing/2014/main" id="{FCC068F7-602B-D3A1-0A1C-94683D785C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0800000">
            <a:off x="6036050" y="4926933"/>
            <a:ext cx="2515352" cy="1886514"/>
          </a:xfrm>
          <a:prstGeom prst="rect">
            <a:avLst/>
          </a:prstGeom>
        </p:spPr>
      </p:pic>
      <p:pic>
        <p:nvPicPr>
          <p:cNvPr id="18" name="Image 17">
            <a:extLst>
              <a:ext uri="{FF2B5EF4-FFF2-40B4-BE49-F238E27FC236}">
                <a16:creationId xmlns:a16="http://schemas.microsoft.com/office/drawing/2014/main" id="{FA6FBC4B-9101-E562-CAAF-9A393E598A1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28748" y="4926932"/>
            <a:ext cx="2515353" cy="1886515"/>
          </a:xfrm>
          <a:prstGeom prst="rect">
            <a:avLst/>
          </a:prstGeom>
        </p:spPr>
      </p:pic>
    </p:spTree>
    <p:extLst>
      <p:ext uri="{BB962C8B-B14F-4D97-AF65-F5344CB8AC3E}">
        <p14:creationId xmlns:p14="http://schemas.microsoft.com/office/powerpoint/2010/main" val="3322053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D5A5E-37DD-697D-CC04-061C59618121}"/>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F2D8DBDC-F469-60CD-235D-991EAB3EE47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a:fillRect/>
          </a:stretch>
        </p:blipFill>
        <p:spPr bwMode="auto">
          <a:xfrm>
            <a:off x="698390" y="1230843"/>
            <a:ext cx="8302720" cy="2086110"/>
          </a:xfrm>
          <a:prstGeom prst="rect">
            <a:avLst/>
          </a:prstGeom>
          <a:ln>
            <a:solidFill>
              <a:schemeClr val="bg1">
                <a:lumMod val="50000"/>
              </a:schemeClr>
            </a:solidFill>
          </a:ln>
          <a:extLst>
            <a:ext uri="{53640926-AAD7-44D8-BBD7-CCE9431645EC}">
              <a14:shadowObscured xmlns:a14="http://schemas.microsoft.com/office/drawing/2010/main"/>
            </a:ext>
          </a:extLst>
        </p:spPr>
      </p:pic>
      <p:sp>
        <p:nvSpPr>
          <p:cNvPr id="9" name="ZoneTexte 8">
            <a:extLst>
              <a:ext uri="{FF2B5EF4-FFF2-40B4-BE49-F238E27FC236}">
                <a16:creationId xmlns:a16="http://schemas.microsoft.com/office/drawing/2014/main" id="{66A62A23-9EEE-8074-AD69-09D28041601D}"/>
              </a:ext>
            </a:extLst>
          </p:cNvPr>
          <p:cNvSpPr txBox="1"/>
          <p:nvPr/>
        </p:nvSpPr>
        <p:spPr>
          <a:xfrm>
            <a:off x="2987126" y="1230843"/>
            <a:ext cx="1656184" cy="369332"/>
          </a:xfrm>
          <a:prstGeom prst="rect">
            <a:avLst/>
          </a:prstGeom>
          <a:solidFill>
            <a:schemeClr val="bg1"/>
          </a:solidFill>
          <a:ln>
            <a:solidFill>
              <a:srgbClr val="FF0000"/>
            </a:solidFill>
          </a:ln>
        </p:spPr>
        <p:txBody>
          <a:bodyPr wrap="square">
            <a:spAutoFit/>
          </a:bodyPr>
          <a:lstStyle/>
          <a:p>
            <a:r>
              <a:rPr lang="fr-FR" dirty="0">
                <a:latin typeface="Calibri Light" panose="020F0302020204030204" pitchFamily="34" charset="0"/>
                <a:ea typeface="Times New Roman" panose="02020603050405020304" pitchFamily="18" charset="0"/>
                <a:cs typeface="Times New Roman" panose="02020603050405020304" pitchFamily="18" charset="0"/>
              </a:rPr>
              <a:t>Action 2 : 450m</a:t>
            </a:r>
            <a:endParaRPr lang="fr-FR" dirty="0"/>
          </a:p>
        </p:txBody>
      </p:sp>
      <p:sp>
        <p:nvSpPr>
          <p:cNvPr id="14" name="ZoneTexte 13">
            <a:extLst>
              <a:ext uri="{FF2B5EF4-FFF2-40B4-BE49-F238E27FC236}">
                <a16:creationId xmlns:a16="http://schemas.microsoft.com/office/drawing/2014/main" id="{01BD4BF5-A940-CA43-06AD-9AFE03BBAF55}"/>
              </a:ext>
            </a:extLst>
          </p:cNvPr>
          <p:cNvSpPr txBox="1"/>
          <p:nvPr/>
        </p:nvSpPr>
        <p:spPr>
          <a:xfrm>
            <a:off x="1476689" y="2479505"/>
            <a:ext cx="2549009"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dirty="0">
                <a:solidFill>
                  <a:schemeClr val="bg1"/>
                </a:solidFill>
              </a:rPr>
              <a:t>Travaux 2023 sur 450m</a:t>
            </a:r>
          </a:p>
        </p:txBody>
      </p:sp>
      <p:sp>
        <p:nvSpPr>
          <p:cNvPr id="17" name="Rectangle 16">
            <a:extLst>
              <a:ext uri="{FF2B5EF4-FFF2-40B4-BE49-F238E27FC236}">
                <a16:creationId xmlns:a16="http://schemas.microsoft.com/office/drawing/2014/main" id="{8578BEFA-EC9D-A409-CE69-4B9DB29A1E53}"/>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Sous-titre 2">
            <a:extLst>
              <a:ext uri="{FF2B5EF4-FFF2-40B4-BE49-F238E27FC236}">
                <a16:creationId xmlns:a16="http://schemas.microsoft.com/office/drawing/2014/main" id="{C389760A-9E56-0FD5-031A-AFD8F60D656D}"/>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19" name="Sous-titre 2">
            <a:extLst>
              <a:ext uri="{FF2B5EF4-FFF2-40B4-BE49-F238E27FC236}">
                <a16:creationId xmlns:a16="http://schemas.microsoft.com/office/drawing/2014/main" id="{CFD4F18F-1757-F96F-AE67-FABF78BD5728}"/>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20" name="Connecteur droit 19">
            <a:extLst>
              <a:ext uri="{FF2B5EF4-FFF2-40B4-BE49-F238E27FC236}">
                <a16:creationId xmlns:a16="http://schemas.microsoft.com/office/drawing/2014/main" id="{F61A76EE-2F5A-3F38-08C6-4788E614D20F}"/>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8BA6873E-1B92-AFBD-6909-C254DD671E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80065" y="1129000"/>
            <a:ext cx="4398688" cy="3299016"/>
          </a:xfrm>
          <a:prstGeom prst="rect">
            <a:avLst/>
          </a:prstGeom>
        </p:spPr>
      </p:pic>
      <p:pic>
        <p:nvPicPr>
          <p:cNvPr id="28" name="Image 27">
            <a:extLst>
              <a:ext uri="{FF2B5EF4-FFF2-40B4-BE49-F238E27FC236}">
                <a16:creationId xmlns:a16="http://schemas.microsoft.com/office/drawing/2014/main" id="{C8EC29EF-E237-633A-527E-5C8E8E0FF5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8571" y="3429000"/>
            <a:ext cx="4384598" cy="3288449"/>
          </a:xfrm>
          <a:prstGeom prst="rect">
            <a:avLst/>
          </a:prstGeom>
        </p:spPr>
      </p:pic>
      <p:pic>
        <p:nvPicPr>
          <p:cNvPr id="30" name="Image 29">
            <a:extLst>
              <a:ext uri="{FF2B5EF4-FFF2-40B4-BE49-F238E27FC236}">
                <a16:creationId xmlns:a16="http://schemas.microsoft.com/office/drawing/2014/main" id="{A08CDEF5-3A1A-74DB-A391-E9B816C6EA3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858871" y="3429000"/>
            <a:ext cx="4778188" cy="3299016"/>
          </a:xfrm>
          <a:prstGeom prst="rect">
            <a:avLst/>
          </a:prstGeom>
        </p:spPr>
      </p:pic>
      <p:sp>
        <p:nvSpPr>
          <p:cNvPr id="31" name="ZoneTexte 30">
            <a:extLst>
              <a:ext uri="{FF2B5EF4-FFF2-40B4-BE49-F238E27FC236}">
                <a16:creationId xmlns:a16="http://schemas.microsoft.com/office/drawing/2014/main" id="{17F3B4D5-3326-5F35-A7CE-D13D0C6650BA}"/>
              </a:ext>
            </a:extLst>
          </p:cNvPr>
          <p:cNvSpPr txBox="1"/>
          <p:nvPr/>
        </p:nvSpPr>
        <p:spPr>
          <a:xfrm>
            <a:off x="586407" y="6141806"/>
            <a:ext cx="1484985"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dirty="0">
                <a:solidFill>
                  <a:schemeClr val="bg1"/>
                </a:solidFill>
              </a:rPr>
              <a:t>Octobre 2023</a:t>
            </a:r>
          </a:p>
        </p:txBody>
      </p:sp>
      <p:sp>
        <p:nvSpPr>
          <p:cNvPr id="32" name="ZoneTexte 31">
            <a:extLst>
              <a:ext uri="{FF2B5EF4-FFF2-40B4-BE49-F238E27FC236}">
                <a16:creationId xmlns:a16="http://schemas.microsoft.com/office/drawing/2014/main" id="{BC468B32-3CED-C98C-085B-6F6DE7C58277}"/>
              </a:ext>
            </a:extLst>
          </p:cNvPr>
          <p:cNvSpPr txBox="1"/>
          <p:nvPr/>
        </p:nvSpPr>
        <p:spPr>
          <a:xfrm>
            <a:off x="5445278" y="6141806"/>
            <a:ext cx="1224464"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dirty="0">
                <a:solidFill>
                  <a:schemeClr val="bg1"/>
                </a:solidFill>
              </a:rPr>
              <a:t>Avril 2025</a:t>
            </a:r>
          </a:p>
        </p:txBody>
      </p:sp>
      <p:sp>
        <p:nvSpPr>
          <p:cNvPr id="2" name="ZoneTexte 1">
            <a:extLst>
              <a:ext uri="{FF2B5EF4-FFF2-40B4-BE49-F238E27FC236}">
                <a16:creationId xmlns:a16="http://schemas.microsoft.com/office/drawing/2014/main" id="{2C44DD1E-A1E0-C202-A685-42A5388BC1AB}"/>
              </a:ext>
            </a:extLst>
          </p:cNvPr>
          <p:cNvSpPr txBox="1"/>
          <p:nvPr/>
        </p:nvSpPr>
        <p:spPr>
          <a:xfrm>
            <a:off x="10322569" y="5354491"/>
            <a:ext cx="1656184" cy="923330"/>
          </a:xfrm>
          <a:prstGeom prst="rect">
            <a:avLst/>
          </a:prstGeom>
          <a:solidFill>
            <a:schemeClr val="bg1"/>
          </a:solidFill>
          <a:ln>
            <a:solidFill>
              <a:srgbClr val="FF0000"/>
            </a:solidFill>
          </a:ln>
        </p:spPr>
        <p:txBody>
          <a:bodyPr wrap="square">
            <a:spAutoFit/>
          </a:bodyPr>
          <a:lstStyle/>
          <a:p>
            <a:r>
              <a:rPr lang="fr-FR" dirty="0">
                <a:latin typeface="Calibri Light" panose="020F0302020204030204" pitchFamily="34" charset="0"/>
                <a:ea typeface="Times New Roman" panose="02020603050405020304" pitchFamily="18" charset="0"/>
                <a:cs typeface="Times New Roman" panose="02020603050405020304" pitchFamily="18" charset="0"/>
              </a:rPr>
              <a:t>Suivi : pêche de septembre 2025</a:t>
            </a:r>
            <a:endParaRPr lang="fr-FR" dirty="0"/>
          </a:p>
        </p:txBody>
      </p:sp>
      <p:sp>
        <p:nvSpPr>
          <p:cNvPr id="3" name="Flèche : droite 2">
            <a:extLst>
              <a:ext uri="{FF2B5EF4-FFF2-40B4-BE49-F238E27FC236}">
                <a16:creationId xmlns:a16="http://schemas.microsoft.com/office/drawing/2014/main" id="{EC19AF42-F784-37BE-AD7C-FAA1704A455B}"/>
              </a:ext>
            </a:extLst>
          </p:cNvPr>
          <p:cNvSpPr/>
          <p:nvPr/>
        </p:nvSpPr>
        <p:spPr>
          <a:xfrm>
            <a:off x="9910193" y="5605485"/>
            <a:ext cx="412376" cy="421341"/>
          </a:xfrm>
          <a:prstGeom prst="rightArrow">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7938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2"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7F285-81F7-3246-D955-6FA99F32E8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E7A29F1-7AA3-B297-53DA-412B0E8A17D2}"/>
              </a:ext>
            </a:extLst>
          </p:cNvPr>
          <p:cNvSpPr/>
          <p:nvPr/>
        </p:nvSpPr>
        <p:spPr>
          <a:xfrm>
            <a:off x="0" y="-5016"/>
            <a:ext cx="12192000" cy="9896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Sous-titre 2">
            <a:extLst>
              <a:ext uri="{FF2B5EF4-FFF2-40B4-BE49-F238E27FC236}">
                <a16:creationId xmlns:a16="http://schemas.microsoft.com/office/drawing/2014/main" id="{ADB14E57-747B-A175-BA29-1E1DCA0BF00C}"/>
              </a:ext>
            </a:extLst>
          </p:cNvPr>
          <p:cNvSpPr txBox="1">
            <a:spLocks/>
          </p:cNvSpPr>
          <p:nvPr/>
        </p:nvSpPr>
        <p:spPr>
          <a:xfrm>
            <a:off x="0" y="0"/>
            <a:ext cx="3953435" cy="989657"/>
          </a:xfrm>
          <a:prstGeom prst="rect">
            <a:avLst/>
          </a:prstGeom>
          <a:solidFill>
            <a:schemeClr val="bg1"/>
          </a:solidFill>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a:solidFill>
                  <a:schemeClr val="accent1">
                    <a:lumMod val="75000"/>
                  </a:schemeClr>
                </a:solidFill>
              </a:rPr>
              <a:t>Contrat 2022-2024</a:t>
            </a:r>
          </a:p>
        </p:txBody>
      </p:sp>
      <p:sp>
        <p:nvSpPr>
          <p:cNvPr id="4" name="Sous-titre 2">
            <a:extLst>
              <a:ext uri="{FF2B5EF4-FFF2-40B4-BE49-F238E27FC236}">
                <a16:creationId xmlns:a16="http://schemas.microsoft.com/office/drawing/2014/main" id="{06AEBE29-4DCE-7D30-5D80-E8C51805DF9D}"/>
              </a:ext>
            </a:extLst>
          </p:cNvPr>
          <p:cNvSpPr txBox="1">
            <a:spLocks/>
          </p:cNvSpPr>
          <p:nvPr/>
        </p:nvSpPr>
        <p:spPr>
          <a:xfrm>
            <a:off x="4125699" y="241184"/>
            <a:ext cx="7903001" cy="567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600" b="1" dirty="0">
                <a:solidFill>
                  <a:schemeClr val="tx1">
                    <a:lumMod val="65000"/>
                    <a:lumOff val="35000"/>
                  </a:schemeClr>
                </a:solidFill>
              </a:rPr>
              <a:t>BILAN</a:t>
            </a:r>
          </a:p>
        </p:txBody>
      </p:sp>
      <p:cxnSp>
        <p:nvCxnSpPr>
          <p:cNvPr id="5" name="Connecteur droit 4">
            <a:extLst>
              <a:ext uri="{FF2B5EF4-FFF2-40B4-BE49-F238E27FC236}">
                <a16:creationId xmlns:a16="http://schemas.microsoft.com/office/drawing/2014/main" id="{0320B784-0DD1-F17F-9325-733F8FE1233D}"/>
              </a:ext>
            </a:extLst>
          </p:cNvPr>
          <p:cNvCxnSpPr>
            <a:cxnSpLocks/>
          </p:cNvCxnSpPr>
          <p:nvPr/>
        </p:nvCxnSpPr>
        <p:spPr>
          <a:xfrm>
            <a:off x="0" y="987810"/>
            <a:ext cx="1219200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4" name="Tableau 13">
            <a:extLst>
              <a:ext uri="{FF2B5EF4-FFF2-40B4-BE49-F238E27FC236}">
                <a16:creationId xmlns:a16="http://schemas.microsoft.com/office/drawing/2014/main" id="{177D00DE-36E9-9402-1580-F54177B6E1EF}"/>
              </a:ext>
            </a:extLst>
          </p:cNvPr>
          <p:cNvGraphicFramePr>
            <a:graphicFrameLocks noGrp="1"/>
          </p:cNvGraphicFramePr>
          <p:nvPr>
            <p:extLst>
              <p:ext uri="{D42A27DB-BD31-4B8C-83A1-F6EECF244321}">
                <p14:modId xmlns:p14="http://schemas.microsoft.com/office/powerpoint/2010/main" val="3218062363"/>
              </p:ext>
            </p:extLst>
          </p:nvPr>
        </p:nvGraphicFramePr>
        <p:xfrm>
          <a:off x="582426" y="1916120"/>
          <a:ext cx="9001125" cy="3954070"/>
        </p:xfrm>
        <a:graphic>
          <a:graphicData uri="http://schemas.openxmlformats.org/drawingml/2006/table">
            <a:tbl>
              <a:tblPr firstRow="1" firstCol="1" bandRow="1"/>
              <a:tblGrid>
                <a:gridCol w="2775620">
                  <a:extLst>
                    <a:ext uri="{9D8B030D-6E8A-4147-A177-3AD203B41FA5}">
                      <a16:colId xmlns:a16="http://schemas.microsoft.com/office/drawing/2014/main" val="4059281102"/>
                    </a:ext>
                  </a:extLst>
                </a:gridCol>
                <a:gridCol w="2353957">
                  <a:extLst>
                    <a:ext uri="{9D8B030D-6E8A-4147-A177-3AD203B41FA5}">
                      <a16:colId xmlns:a16="http://schemas.microsoft.com/office/drawing/2014/main" val="3549307733"/>
                    </a:ext>
                  </a:extLst>
                </a:gridCol>
                <a:gridCol w="3871548">
                  <a:extLst>
                    <a:ext uri="{9D8B030D-6E8A-4147-A177-3AD203B41FA5}">
                      <a16:colId xmlns:a16="http://schemas.microsoft.com/office/drawing/2014/main" val="4197422321"/>
                    </a:ext>
                  </a:extLst>
                </a:gridCol>
              </a:tblGrid>
              <a:tr h="716735">
                <a:tc>
                  <a:txBody>
                    <a:bodyPr/>
                    <a:lstStyle/>
                    <a:p>
                      <a:pPr algn="ctr">
                        <a:buNone/>
                      </a:pPr>
                      <a:r>
                        <a:rPr lang="fr-FR" sz="1400" b="1" kern="1000">
                          <a:effectLst/>
                          <a:latin typeface="Calibri" panose="020F0502020204030204" pitchFamily="34" charset="0"/>
                          <a:ea typeface="Times New Roman" panose="02020603050405020304" pitchFamily="18" charset="0"/>
                          <a:cs typeface="Calibri Light" panose="020F0302020204030204" pitchFamily="34" charset="0"/>
                        </a:rPr>
                        <a:t>Actions programmées</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Réalisations </a:t>
                      </a:r>
                      <a:r>
                        <a:rPr lang="fr-FR" sz="1400" b="0" kern="1000" dirty="0">
                          <a:effectLst/>
                          <a:latin typeface="Calibri" panose="020F0502020204030204" pitchFamily="34" charset="0"/>
                          <a:ea typeface="Times New Roman" panose="02020603050405020304" pitchFamily="18" charset="0"/>
                          <a:cs typeface="Calibri Light" panose="020F0302020204030204" pitchFamily="34" charset="0"/>
                        </a:rPr>
                        <a:t>(€TTC)</a:t>
                      </a:r>
                      <a:endParaRPr lang="fr-FR" sz="1400" b="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Coûts en €TTC</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Bilan synthétique</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957387"/>
                  </a:ext>
                </a:extLst>
              </a:tr>
              <a:tr h="899527">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1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Travaux de restitution sédimentaire de Longvic à Varanges - 200m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2021, 2022, 2024 :</a:t>
                      </a:r>
                    </a:p>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32 256 €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buNone/>
                      </a:pP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480m</a:t>
                      </a:r>
                      <a:r>
                        <a:rPr lang="fr-FR" sz="1400" kern="1000" baseline="30000" dirty="0">
                          <a:effectLst/>
                          <a:latin typeface="Calibri" panose="020F0502020204030204" pitchFamily="34" charset="0"/>
                          <a:ea typeface="Times New Roman" panose="02020603050405020304" pitchFamily="18" charset="0"/>
                          <a:cs typeface="Times New Roman" panose="02020603050405020304" pitchFamily="18" charset="0"/>
                        </a:rPr>
                        <a:t>3 </a:t>
                      </a:r>
                      <a:r>
                        <a:rPr lang="fr-FR" sz="1400" kern="1000" dirty="0">
                          <a:effectLst/>
                          <a:latin typeface="Calibri" panose="020F0502020204030204" pitchFamily="34" charset="0"/>
                          <a:ea typeface="Times New Roman" panose="02020603050405020304" pitchFamily="18" charset="0"/>
                          <a:cs typeface="Times New Roman" panose="02020603050405020304" pitchFamily="18" charset="0"/>
                        </a:rPr>
                        <a:t>restitués – suivi visuel positif</a:t>
                      </a: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5620870"/>
                  </a:ext>
                </a:extLst>
              </a:tr>
              <a:tr h="1168904">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 2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Travaux de diversification morphologique de l’Ouche en lit mineur au lieu-dit « les Gaudrans » à Neuilly-lès-Dijon – 490m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Etude 2022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27 770 €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buNone/>
                      </a:pPr>
                      <a:r>
                        <a:rPr lang="fr-FR" sz="1400" kern="1000" dirty="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Travaux 2023 : </a:t>
                      </a:r>
                      <a:r>
                        <a:rPr lang="fr-FR" sz="1400" b="1" kern="1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171 166 €</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450m – 4 banquettes de 2700 m3</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+ 50 de blocs</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Suivi </a:t>
                      </a:r>
                      <a:r>
                        <a:rPr lang="fr-FR" sz="1400" kern="1000" dirty="0" err="1">
                          <a:effectLst/>
                          <a:latin typeface="Calibri" panose="020F0502020204030204" pitchFamily="34" charset="0"/>
                          <a:ea typeface="Times New Roman" panose="02020603050405020304" pitchFamily="18" charset="0"/>
                          <a:cs typeface="Calibri Light" panose="020F0302020204030204" pitchFamily="34" charset="0"/>
                        </a:rPr>
                        <a:t>hydrobio</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réalisé en 2025</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1256523"/>
                  </a:ext>
                </a:extLst>
              </a:tr>
              <a:tr h="1168904">
                <a:tc>
                  <a:txBody>
                    <a:bodyPr/>
                    <a:lstStyle/>
                    <a:p>
                      <a:pPr algn="l">
                        <a:buNone/>
                      </a:pPr>
                      <a:r>
                        <a:rPr lang="fr-FR" sz="1400" b="1" kern="1000" dirty="0">
                          <a:effectLst/>
                          <a:latin typeface="Calibri" panose="020F0502020204030204" pitchFamily="34" charset="0"/>
                          <a:ea typeface="Times New Roman" panose="02020603050405020304" pitchFamily="18" charset="0"/>
                          <a:cs typeface="Calibri Light" panose="020F0302020204030204" pitchFamily="34" charset="0"/>
                        </a:rPr>
                        <a:t>Actions 3 et 4 </a:t>
                      </a: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 Etudes projet pour la diversification morphologique de l’Ouche en lit mineur à Neuilly-Crimolois aval – 1200m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fr-FR" sz="1400" kern="100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Etude 2024 : </a:t>
                      </a:r>
                      <a:r>
                        <a:rPr lang="fr-FR" sz="1400" b="1" kern="100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50 200 €</a:t>
                      </a:r>
                      <a:r>
                        <a:rPr lang="fr-FR" sz="1400" kern="1000">
                          <a:solidFill>
                            <a:srgbClr val="000000"/>
                          </a:solidFill>
                          <a:effectLst/>
                          <a:latin typeface="Calibri" panose="020F0502020204030204" pitchFamily="34" charset="0"/>
                          <a:ea typeface="Times New Roman" panose="02020603050405020304" pitchFamily="18" charset="0"/>
                          <a:cs typeface="Calibri Light" panose="020F0302020204030204" pitchFamily="34" charset="0"/>
                        </a:rPr>
                        <a:t> engagés jusqu’au dossier règlementaire</a:t>
                      </a:r>
                      <a:endParaRPr lang="fr-FR" sz="1400" kern="10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Etude projet sur 1300m</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buNone/>
                      </a:pPr>
                      <a:r>
                        <a:rPr lang="fr-FR" sz="1400" kern="1000" dirty="0">
                          <a:effectLst/>
                          <a:latin typeface="Calibri" panose="020F0502020204030204" pitchFamily="34" charset="0"/>
                          <a:ea typeface="Times New Roman" panose="02020603050405020304" pitchFamily="18" charset="0"/>
                          <a:cs typeface="Calibri Light" panose="020F0302020204030204" pitchFamily="34" charset="0"/>
                        </a:rPr>
                        <a:t>Estimation du scénario choisi à 400 000 €TTC</a:t>
                      </a:r>
                      <a:endParaRPr lang="fr-FR" sz="1400" kern="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36195" marB="361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8534715"/>
                  </a:ext>
                </a:extLst>
              </a:tr>
            </a:tbl>
          </a:graphicData>
        </a:graphic>
      </p:graphicFrame>
      <p:pic>
        <p:nvPicPr>
          <p:cNvPr id="1025" name="Image 14">
            <a:extLst>
              <a:ext uri="{FF2B5EF4-FFF2-40B4-BE49-F238E27FC236}">
                <a16:creationId xmlns:a16="http://schemas.microsoft.com/office/drawing/2014/main" id="{78ADFBB9-0A6F-B086-2975-93AB752103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83199"/>
            <a:ext cx="2019582" cy="230422"/>
          </a:xfrm>
          <a:prstGeom prst="rect">
            <a:avLst/>
          </a:prstGeom>
          <a:noFill/>
          <a:extLst>
            <a:ext uri="{909E8E84-426E-40DD-AFC4-6F175D3DCCD1}">
              <a14:hiddenFill xmlns:a14="http://schemas.microsoft.com/office/drawing/2010/main">
                <a:solidFill>
                  <a:srgbClr val="FFFFFF"/>
                </a:solidFill>
              </a14:hiddenFill>
            </a:ext>
          </a:extLst>
        </p:spPr>
      </p:pic>
      <p:sp>
        <p:nvSpPr>
          <p:cNvPr id="8" name="Flèche : droite 7">
            <a:extLst>
              <a:ext uri="{FF2B5EF4-FFF2-40B4-BE49-F238E27FC236}">
                <a16:creationId xmlns:a16="http://schemas.microsoft.com/office/drawing/2014/main" id="{2C9E1CD9-1330-1777-3834-F4F277C2AC1C}"/>
              </a:ext>
            </a:extLst>
          </p:cNvPr>
          <p:cNvSpPr/>
          <p:nvPr/>
        </p:nvSpPr>
        <p:spPr>
          <a:xfrm>
            <a:off x="9816353" y="2832847"/>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F9B9DBA9-F834-5DB4-9180-736F472F4A4A}"/>
              </a:ext>
            </a:extLst>
          </p:cNvPr>
          <p:cNvSpPr txBox="1"/>
          <p:nvPr/>
        </p:nvSpPr>
        <p:spPr>
          <a:xfrm>
            <a:off x="10363200" y="2841812"/>
            <a:ext cx="1488141" cy="369332"/>
          </a:xfrm>
          <a:prstGeom prst="rect">
            <a:avLst/>
          </a:prstGeom>
          <a:noFill/>
        </p:spPr>
        <p:txBody>
          <a:bodyPr wrap="square" rtlCol="0">
            <a:spAutoFit/>
          </a:bodyPr>
          <a:lstStyle/>
          <a:p>
            <a:r>
              <a:rPr lang="fr-FR" dirty="0"/>
              <a:t>Poursuite</a:t>
            </a:r>
          </a:p>
        </p:txBody>
      </p:sp>
      <p:sp>
        <p:nvSpPr>
          <p:cNvPr id="10" name="Flèche : droite 9">
            <a:extLst>
              <a:ext uri="{FF2B5EF4-FFF2-40B4-BE49-F238E27FC236}">
                <a16:creationId xmlns:a16="http://schemas.microsoft.com/office/drawing/2014/main" id="{4E50F35E-0BC9-776B-1191-F3D0E07B664A}"/>
              </a:ext>
            </a:extLst>
          </p:cNvPr>
          <p:cNvSpPr/>
          <p:nvPr/>
        </p:nvSpPr>
        <p:spPr>
          <a:xfrm>
            <a:off x="9816353" y="5047215"/>
            <a:ext cx="412376" cy="421341"/>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717F589D-3056-76ED-2C26-09D522CD76C6}"/>
              </a:ext>
            </a:extLst>
          </p:cNvPr>
          <p:cNvSpPr txBox="1"/>
          <p:nvPr/>
        </p:nvSpPr>
        <p:spPr>
          <a:xfrm>
            <a:off x="10363200" y="5047215"/>
            <a:ext cx="1488141" cy="369332"/>
          </a:xfrm>
          <a:prstGeom prst="rect">
            <a:avLst/>
          </a:prstGeom>
          <a:noFill/>
        </p:spPr>
        <p:txBody>
          <a:bodyPr wrap="square" rtlCol="0">
            <a:spAutoFit/>
          </a:bodyPr>
          <a:lstStyle/>
          <a:p>
            <a:r>
              <a:rPr lang="fr-FR" dirty="0"/>
              <a:t>Poursuite</a:t>
            </a:r>
          </a:p>
        </p:txBody>
      </p:sp>
      <p:sp>
        <p:nvSpPr>
          <p:cNvPr id="12" name="Flèche : droite 11">
            <a:extLst>
              <a:ext uri="{FF2B5EF4-FFF2-40B4-BE49-F238E27FC236}">
                <a16:creationId xmlns:a16="http://schemas.microsoft.com/office/drawing/2014/main" id="{8F56F71B-C432-C750-79D2-F40C6321992D}"/>
              </a:ext>
            </a:extLst>
          </p:cNvPr>
          <p:cNvSpPr/>
          <p:nvPr/>
        </p:nvSpPr>
        <p:spPr>
          <a:xfrm>
            <a:off x="9816353" y="3914026"/>
            <a:ext cx="412376" cy="421341"/>
          </a:xfrm>
          <a:prstGeom prst="rightArrow">
            <a:avLst/>
          </a:prstGeom>
          <a:no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93189A60-775B-2EC5-C69C-E18313389DB4}"/>
              </a:ext>
            </a:extLst>
          </p:cNvPr>
          <p:cNvSpPr txBox="1"/>
          <p:nvPr/>
        </p:nvSpPr>
        <p:spPr>
          <a:xfrm>
            <a:off x="10363200" y="3914026"/>
            <a:ext cx="1828800" cy="369332"/>
          </a:xfrm>
          <a:prstGeom prst="rect">
            <a:avLst/>
          </a:prstGeom>
          <a:noFill/>
        </p:spPr>
        <p:txBody>
          <a:bodyPr wrap="square" rtlCol="0">
            <a:spAutoFit/>
          </a:bodyPr>
          <a:lstStyle/>
          <a:p>
            <a:r>
              <a:rPr lang="fr-FR" dirty="0"/>
              <a:t>Suivi long terme</a:t>
            </a:r>
          </a:p>
        </p:txBody>
      </p:sp>
    </p:spTree>
    <p:extLst>
      <p:ext uri="{BB962C8B-B14F-4D97-AF65-F5344CB8AC3E}">
        <p14:creationId xmlns:p14="http://schemas.microsoft.com/office/powerpoint/2010/main" val="250385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1048</TotalTime>
  <Words>2825</Words>
  <Application>Microsoft Office PowerPoint</Application>
  <PresentationFormat>Grand écran</PresentationFormat>
  <Paragraphs>443</Paragraphs>
  <Slides>32</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32</vt:i4>
      </vt:variant>
    </vt:vector>
  </HeadingPairs>
  <TitlesOfParts>
    <vt:vector size="38" baseType="lpstr">
      <vt:lpstr>Arial</vt:lpstr>
      <vt:lpstr>Arial Black</vt:lpstr>
      <vt:lpstr>Calibri</vt:lpstr>
      <vt:lpstr>Calibri Light</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Lisa Largeron</dc:creator>
  <cp:lastModifiedBy>Lisa Largeron</cp:lastModifiedBy>
  <cp:revision>30</cp:revision>
  <dcterms:created xsi:type="dcterms:W3CDTF">2025-10-09T13:14:30Z</dcterms:created>
  <dcterms:modified xsi:type="dcterms:W3CDTF">2025-11-06T16:16:26Z</dcterms:modified>
</cp:coreProperties>
</file>